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95" r:id="rId6"/>
    <p:sldId id="266" r:id="rId7"/>
    <p:sldId id="264" r:id="rId8"/>
    <p:sldId id="259" r:id="rId9"/>
    <p:sldId id="267" r:id="rId10"/>
    <p:sldId id="268" r:id="rId11"/>
    <p:sldId id="286" r:id="rId12"/>
    <p:sldId id="288" r:id="rId13"/>
    <p:sldId id="289" r:id="rId14"/>
    <p:sldId id="290" r:id="rId15"/>
    <p:sldId id="291" r:id="rId16"/>
    <p:sldId id="293" r:id="rId17"/>
    <p:sldId id="294" r:id="rId18"/>
    <p:sldId id="265" r:id="rId19"/>
    <p:sldId id="296" r:id="rId20"/>
    <p:sldId id="299" r:id="rId21"/>
    <p:sldId id="298" r:id="rId22"/>
    <p:sldId id="300" r:id="rId23"/>
    <p:sldId id="301" r:id="rId24"/>
    <p:sldId id="263" r:id="rId25"/>
    <p:sldId id="302" r:id="rId26"/>
    <p:sldId id="29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974" y="26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70BDA2-1FAB-419D-8C29-6F04AAA15930}"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0116285D-64EF-4330-9686-F6DD30E24919}">
      <dgm:prSet/>
      <dgm:spPr/>
      <dgm:t>
        <a:bodyPr/>
        <a:lstStyle/>
        <a:p>
          <a:r>
            <a:rPr lang="en-US"/>
            <a:t>Conventional suspension system</a:t>
          </a:r>
        </a:p>
      </dgm:t>
    </dgm:pt>
    <dgm:pt modelId="{B5224E52-5FD7-41E2-9674-0DE450392125}" type="parTrans" cxnId="{6E95E984-0207-4DF2-97ED-86234E8A64C5}">
      <dgm:prSet/>
      <dgm:spPr/>
      <dgm:t>
        <a:bodyPr/>
        <a:lstStyle/>
        <a:p>
          <a:endParaRPr lang="en-US"/>
        </a:p>
      </dgm:t>
    </dgm:pt>
    <dgm:pt modelId="{0DB094F0-ACE1-4607-8CF1-00C3C8460448}" type="sibTrans" cxnId="{6E95E984-0207-4DF2-97ED-86234E8A64C5}">
      <dgm:prSet/>
      <dgm:spPr/>
      <dgm:t>
        <a:bodyPr/>
        <a:lstStyle/>
        <a:p>
          <a:endParaRPr lang="en-US"/>
        </a:p>
      </dgm:t>
    </dgm:pt>
    <dgm:pt modelId="{E112AE85-4307-4971-9984-04A98ECDF521}">
      <dgm:prSet/>
      <dgm:spPr/>
      <dgm:t>
        <a:bodyPr/>
        <a:lstStyle/>
        <a:p>
          <a:r>
            <a:rPr lang="en-US"/>
            <a:t>Independent suspension system</a:t>
          </a:r>
        </a:p>
      </dgm:t>
    </dgm:pt>
    <dgm:pt modelId="{2354A75A-32A3-42AD-BA8B-63401D0FC5EE}" type="parTrans" cxnId="{28220176-C7A8-4A35-8666-8653C75B5D2F}">
      <dgm:prSet/>
      <dgm:spPr/>
      <dgm:t>
        <a:bodyPr/>
        <a:lstStyle/>
        <a:p>
          <a:endParaRPr lang="en-US"/>
        </a:p>
      </dgm:t>
    </dgm:pt>
    <dgm:pt modelId="{5CFB57DD-0F2B-4DB4-8D11-10E21C61F557}" type="sibTrans" cxnId="{28220176-C7A8-4A35-8666-8653C75B5D2F}">
      <dgm:prSet/>
      <dgm:spPr/>
      <dgm:t>
        <a:bodyPr/>
        <a:lstStyle/>
        <a:p>
          <a:endParaRPr lang="en-US"/>
        </a:p>
      </dgm:t>
    </dgm:pt>
    <dgm:pt modelId="{9408851A-B87A-4822-B838-1C4BD3C97C09}">
      <dgm:prSet/>
      <dgm:spPr/>
      <dgm:t>
        <a:bodyPr/>
        <a:lstStyle/>
        <a:p>
          <a:r>
            <a:rPr lang="en-US"/>
            <a:t>Air suspension system</a:t>
          </a:r>
        </a:p>
      </dgm:t>
    </dgm:pt>
    <dgm:pt modelId="{92DBBF88-4EDE-4643-B9D7-4268EB4D483E}" type="parTrans" cxnId="{5731FB34-B4E5-4361-A481-D5E0DDBA8ED4}">
      <dgm:prSet/>
      <dgm:spPr/>
      <dgm:t>
        <a:bodyPr/>
        <a:lstStyle/>
        <a:p>
          <a:endParaRPr lang="en-US"/>
        </a:p>
      </dgm:t>
    </dgm:pt>
    <dgm:pt modelId="{10976BB8-C5C3-48FE-9A68-BD77A0E18865}" type="sibTrans" cxnId="{5731FB34-B4E5-4361-A481-D5E0DDBA8ED4}">
      <dgm:prSet/>
      <dgm:spPr/>
      <dgm:t>
        <a:bodyPr/>
        <a:lstStyle/>
        <a:p>
          <a:endParaRPr lang="en-US"/>
        </a:p>
      </dgm:t>
    </dgm:pt>
    <dgm:pt modelId="{7B7F44D5-80FB-4D4E-BA4C-E4E5F53E2028}">
      <dgm:prSet/>
      <dgm:spPr/>
      <dgm:t>
        <a:bodyPr/>
        <a:lstStyle/>
        <a:p>
          <a:r>
            <a:rPr lang="en-US"/>
            <a:t>Hydro elastic suspension system</a:t>
          </a:r>
        </a:p>
      </dgm:t>
    </dgm:pt>
    <dgm:pt modelId="{330A2CD3-3FBC-4B8E-BBA9-D6799430EFA3}" type="parTrans" cxnId="{E59CC244-8959-44BB-8F44-E52B9D572279}">
      <dgm:prSet/>
      <dgm:spPr/>
      <dgm:t>
        <a:bodyPr/>
        <a:lstStyle/>
        <a:p>
          <a:endParaRPr lang="en-US"/>
        </a:p>
      </dgm:t>
    </dgm:pt>
    <dgm:pt modelId="{DB5CDEE7-512E-405D-A569-0F38B82581AC}" type="sibTrans" cxnId="{E59CC244-8959-44BB-8F44-E52B9D572279}">
      <dgm:prSet/>
      <dgm:spPr/>
      <dgm:t>
        <a:bodyPr/>
        <a:lstStyle/>
        <a:p>
          <a:endParaRPr lang="en-US"/>
        </a:p>
      </dgm:t>
    </dgm:pt>
    <dgm:pt modelId="{6EB12F5A-36F7-47F1-8E2C-D04AE5B75A0E}" type="pres">
      <dgm:prSet presAssocID="{DB70BDA2-1FAB-419D-8C29-6F04AAA15930}" presName="linear" presStyleCnt="0">
        <dgm:presLayoutVars>
          <dgm:animLvl val="lvl"/>
          <dgm:resizeHandles val="exact"/>
        </dgm:presLayoutVars>
      </dgm:prSet>
      <dgm:spPr/>
    </dgm:pt>
    <dgm:pt modelId="{037C075D-69E5-4E5F-92F2-3E9EF4A330DE}" type="pres">
      <dgm:prSet presAssocID="{0116285D-64EF-4330-9686-F6DD30E24919}" presName="parentText" presStyleLbl="node1" presStyleIdx="0" presStyleCnt="4">
        <dgm:presLayoutVars>
          <dgm:chMax val="0"/>
          <dgm:bulletEnabled val="1"/>
        </dgm:presLayoutVars>
      </dgm:prSet>
      <dgm:spPr/>
    </dgm:pt>
    <dgm:pt modelId="{C4FA40D2-9FD5-4675-AD22-685E64C97EA1}" type="pres">
      <dgm:prSet presAssocID="{0DB094F0-ACE1-4607-8CF1-00C3C8460448}" presName="spacer" presStyleCnt="0"/>
      <dgm:spPr/>
    </dgm:pt>
    <dgm:pt modelId="{FA969297-8262-45A6-BCAF-F4A2BAB292D5}" type="pres">
      <dgm:prSet presAssocID="{E112AE85-4307-4971-9984-04A98ECDF521}" presName="parentText" presStyleLbl="node1" presStyleIdx="1" presStyleCnt="4">
        <dgm:presLayoutVars>
          <dgm:chMax val="0"/>
          <dgm:bulletEnabled val="1"/>
        </dgm:presLayoutVars>
      </dgm:prSet>
      <dgm:spPr/>
    </dgm:pt>
    <dgm:pt modelId="{A9DA442D-F53A-4892-9F20-8BFFB9E64F42}" type="pres">
      <dgm:prSet presAssocID="{5CFB57DD-0F2B-4DB4-8D11-10E21C61F557}" presName="spacer" presStyleCnt="0"/>
      <dgm:spPr/>
    </dgm:pt>
    <dgm:pt modelId="{7854A58A-AFFF-4E91-8E41-E3976D9A010E}" type="pres">
      <dgm:prSet presAssocID="{9408851A-B87A-4822-B838-1C4BD3C97C09}" presName="parentText" presStyleLbl="node1" presStyleIdx="2" presStyleCnt="4">
        <dgm:presLayoutVars>
          <dgm:chMax val="0"/>
          <dgm:bulletEnabled val="1"/>
        </dgm:presLayoutVars>
      </dgm:prSet>
      <dgm:spPr/>
    </dgm:pt>
    <dgm:pt modelId="{2B067E56-5A44-453B-8199-5CD11340FE1B}" type="pres">
      <dgm:prSet presAssocID="{10976BB8-C5C3-48FE-9A68-BD77A0E18865}" presName="spacer" presStyleCnt="0"/>
      <dgm:spPr/>
    </dgm:pt>
    <dgm:pt modelId="{3C02B83F-EE2D-414A-ABCB-DDCF6EB94168}" type="pres">
      <dgm:prSet presAssocID="{7B7F44D5-80FB-4D4E-BA4C-E4E5F53E2028}" presName="parentText" presStyleLbl="node1" presStyleIdx="3" presStyleCnt="4">
        <dgm:presLayoutVars>
          <dgm:chMax val="0"/>
          <dgm:bulletEnabled val="1"/>
        </dgm:presLayoutVars>
      </dgm:prSet>
      <dgm:spPr/>
    </dgm:pt>
  </dgm:ptLst>
  <dgm:cxnLst>
    <dgm:cxn modelId="{6DF0712D-7DF8-44E6-9F44-050280A1F642}" type="presOf" srcId="{9408851A-B87A-4822-B838-1C4BD3C97C09}" destId="{7854A58A-AFFF-4E91-8E41-E3976D9A010E}" srcOrd="0" destOrd="0" presId="urn:microsoft.com/office/officeart/2005/8/layout/vList2"/>
    <dgm:cxn modelId="{5731FB34-B4E5-4361-A481-D5E0DDBA8ED4}" srcId="{DB70BDA2-1FAB-419D-8C29-6F04AAA15930}" destId="{9408851A-B87A-4822-B838-1C4BD3C97C09}" srcOrd="2" destOrd="0" parTransId="{92DBBF88-4EDE-4643-B9D7-4268EB4D483E}" sibTransId="{10976BB8-C5C3-48FE-9A68-BD77A0E18865}"/>
    <dgm:cxn modelId="{E59CC244-8959-44BB-8F44-E52B9D572279}" srcId="{DB70BDA2-1FAB-419D-8C29-6F04AAA15930}" destId="{7B7F44D5-80FB-4D4E-BA4C-E4E5F53E2028}" srcOrd="3" destOrd="0" parTransId="{330A2CD3-3FBC-4B8E-BBA9-D6799430EFA3}" sibTransId="{DB5CDEE7-512E-405D-A569-0F38B82581AC}"/>
    <dgm:cxn modelId="{C35CEA50-F399-4983-8639-48D51A6B0DC5}" type="presOf" srcId="{E112AE85-4307-4971-9984-04A98ECDF521}" destId="{FA969297-8262-45A6-BCAF-F4A2BAB292D5}" srcOrd="0" destOrd="0" presId="urn:microsoft.com/office/officeart/2005/8/layout/vList2"/>
    <dgm:cxn modelId="{28220176-C7A8-4A35-8666-8653C75B5D2F}" srcId="{DB70BDA2-1FAB-419D-8C29-6F04AAA15930}" destId="{E112AE85-4307-4971-9984-04A98ECDF521}" srcOrd="1" destOrd="0" parTransId="{2354A75A-32A3-42AD-BA8B-63401D0FC5EE}" sibTransId="{5CFB57DD-0F2B-4DB4-8D11-10E21C61F557}"/>
    <dgm:cxn modelId="{6E95E984-0207-4DF2-97ED-86234E8A64C5}" srcId="{DB70BDA2-1FAB-419D-8C29-6F04AAA15930}" destId="{0116285D-64EF-4330-9686-F6DD30E24919}" srcOrd="0" destOrd="0" parTransId="{B5224E52-5FD7-41E2-9674-0DE450392125}" sibTransId="{0DB094F0-ACE1-4607-8CF1-00C3C8460448}"/>
    <dgm:cxn modelId="{515C0399-AAF1-4843-B935-34D30FC95917}" type="presOf" srcId="{7B7F44D5-80FB-4D4E-BA4C-E4E5F53E2028}" destId="{3C02B83F-EE2D-414A-ABCB-DDCF6EB94168}" srcOrd="0" destOrd="0" presId="urn:microsoft.com/office/officeart/2005/8/layout/vList2"/>
    <dgm:cxn modelId="{2B7CB4B5-AAE7-43E2-8539-BC72A898D052}" type="presOf" srcId="{DB70BDA2-1FAB-419D-8C29-6F04AAA15930}" destId="{6EB12F5A-36F7-47F1-8E2C-D04AE5B75A0E}" srcOrd="0" destOrd="0" presId="urn:microsoft.com/office/officeart/2005/8/layout/vList2"/>
    <dgm:cxn modelId="{2CC49FC7-E681-4768-93ED-D13B78CF9B36}" type="presOf" srcId="{0116285D-64EF-4330-9686-F6DD30E24919}" destId="{037C075D-69E5-4E5F-92F2-3E9EF4A330DE}" srcOrd="0" destOrd="0" presId="urn:microsoft.com/office/officeart/2005/8/layout/vList2"/>
    <dgm:cxn modelId="{1523E9CE-68D5-4974-BE62-0A22AEA4A64E}" type="presParOf" srcId="{6EB12F5A-36F7-47F1-8E2C-D04AE5B75A0E}" destId="{037C075D-69E5-4E5F-92F2-3E9EF4A330DE}" srcOrd="0" destOrd="0" presId="urn:microsoft.com/office/officeart/2005/8/layout/vList2"/>
    <dgm:cxn modelId="{B9850A9D-ED71-49D9-B424-02F4E82D0B44}" type="presParOf" srcId="{6EB12F5A-36F7-47F1-8E2C-D04AE5B75A0E}" destId="{C4FA40D2-9FD5-4675-AD22-685E64C97EA1}" srcOrd="1" destOrd="0" presId="urn:microsoft.com/office/officeart/2005/8/layout/vList2"/>
    <dgm:cxn modelId="{23D7AFDA-8B88-4B0A-970A-1988965EEE0F}" type="presParOf" srcId="{6EB12F5A-36F7-47F1-8E2C-D04AE5B75A0E}" destId="{FA969297-8262-45A6-BCAF-F4A2BAB292D5}" srcOrd="2" destOrd="0" presId="urn:microsoft.com/office/officeart/2005/8/layout/vList2"/>
    <dgm:cxn modelId="{A32DABA3-0EA7-423B-9FFE-CD9585A7360D}" type="presParOf" srcId="{6EB12F5A-36F7-47F1-8E2C-D04AE5B75A0E}" destId="{A9DA442D-F53A-4892-9F20-8BFFB9E64F42}" srcOrd="3" destOrd="0" presId="urn:microsoft.com/office/officeart/2005/8/layout/vList2"/>
    <dgm:cxn modelId="{17660BB0-C14F-46B4-BE5A-1EF3D5BE44F3}" type="presParOf" srcId="{6EB12F5A-36F7-47F1-8E2C-D04AE5B75A0E}" destId="{7854A58A-AFFF-4E91-8E41-E3976D9A010E}" srcOrd="4" destOrd="0" presId="urn:microsoft.com/office/officeart/2005/8/layout/vList2"/>
    <dgm:cxn modelId="{12D7AD51-9928-4B31-81C3-5A58AD1A56F1}" type="presParOf" srcId="{6EB12F5A-36F7-47F1-8E2C-D04AE5B75A0E}" destId="{2B067E56-5A44-453B-8199-5CD11340FE1B}" srcOrd="5" destOrd="0" presId="urn:microsoft.com/office/officeart/2005/8/layout/vList2"/>
    <dgm:cxn modelId="{BB17A207-3B88-461C-8EA1-EE419BC0A7CD}" type="presParOf" srcId="{6EB12F5A-36F7-47F1-8E2C-D04AE5B75A0E}" destId="{3C02B83F-EE2D-414A-ABCB-DDCF6EB94168}"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1AC9236-B30A-48AA-9C1E-1C33CA6AC83E}"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CBB237D9-D132-4023-B490-1C222BF9379F}">
      <dgm:prSet/>
      <dgm:spPr/>
      <dgm:t>
        <a:bodyPr/>
        <a:lstStyle/>
        <a:p>
          <a:r>
            <a:rPr lang="en-US"/>
            <a:t>Suspension to and FRO motion can be used as energy for different purposes. Attach a motor with suspension damper and conserve the energy for lightning the small equipment's in vehicle.</a:t>
          </a:r>
        </a:p>
      </dgm:t>
    </dgm:pt>
    <dgm:pt modelId="{66188D19-C6D3-413C-A0FC-10BCEBA29A7A}" type="parTrans" cxnId="{ACD32F87-247E-48A5-B830-3A152AD3BA47}">
      <dgm:prSet/>
      <dgm:spPr/>
      <dgm:t>
        <a:bodyPr/>
        <a:lstStyle/>
        <a:p>
          <a:endParaRPr lang="en-US"/>
        </a:p>
      </dgm:t>
    </dgm:pt>
    <dgm:pt modelId="{7FD2CA7C-0136-4CA6-BEA1-1825B949C8FA}" type="sibTrans" cxnId="{ACD32F87-247E-48A5-B830-3A152AD3BA47}">
      <dgm:prSet/>
      <dgm:spPr/>
      <dgm:t>
        <a:bodyPr/>
        <a:lstStyle/>
        <a:p>
          <a:endParaRPr lang="en-US"/>
        </a:p>
      </dgm:t>
    </dgm:pt>
    <dgm:pt modelId="{D42FF76E-3431-4245-91D9-00A3F3D6ADCC}">
      <dgm:prSet/>
      <dgm:spPr/>
      <dgm:t>
        <a:bodyPr/>
        <a:lstStyle/>
        <a:p>
          <a:r>
            <a:rPr lang="en-US"/>
            <a:t>We can also add the technology which can change the ride height, caster, camber of vehicle.</a:t>
          </a:r>
        </a:p>
      </dgm:t>
    </dgm:pt>
    <dgm:pt modelId="{7E3D78C8-0199-48B1-A709-7FDAEEDB2357}" type="parTrans" cxnId="{C993DC08-7D9E-464E-A7B7-BD25421A338E}">
      <dgm:prSet/>
      <dgm:spPr/>
      <dgm:t>
        <a:bodyPr/>
        <a:lstStyle/>
        <a:p>
          <a:endParaRPr lang="en-US"/>
        </a:p>
      </dgm:t>
    </dgm:pt>
    <dgm:pt modelId="{83F6BB1B-A28C-480C-A73D-E6BEB985F216}" type="sibTrans" cxnId="{C993DC08-7D9E-464E-A7B7-BD25421A338E}">
      <dgm:prSet/>
      <dgm:spPr/>
      <dgm:t>
        <a:bodyPr/>
        <a:lstStyle/>
        <a:p>
          <a:endParaRPr lang="en-US"/>
        </a:p>
      </dgm:t>
    </dgm:pt>
    <dgm:pt modelId="{5324535A-E06D-4C14-A205-4AEBE7864E00}">
      <dgm:prSet/>
      <dgm:spPr/>
      <dgm:t>
        <a:bodyPr/>
        <a:lstStyle/>
        <a:p>
          <a:r>
            <a:rPr lang="en-US"/>
            <a:t>We can create a circuit which can detect the breakage or failure in suspension system.</a:t>
          </a:r>
        </a:p>
      </dgm:t>
    </dgm:pt>
    <dgm:pt modelId="{AB6143A8-AFE9-4FFA-BEAD-6516196E5924}" type="parTrans" cxnId="{D3D6EED1-22E2-44DB-B2F4-8A69005A4D45}">
      <dgm:prSet/>
      <dgm:spPr/>
      <dgm:t>
        <a:bodyPr/>
        <a:lstStyle/>
        <a:p>
          <a:endParaRPr lang="en-US"/>
        </a:p>
      </dgm:t>
    </dgm:pt>
    <dgm:pt modelId="{B80D89BE-2EAE-474E-BFC1-5E22B802E02F}" type="sibTrans" cxnId="{D3D6EED1-22E2-44DB-B2F4-8A69005A4D45}">
      <dgm:prSet/>
      <dgm:spPr/>
      <dgm:t>
        <a:bodyPr/>
        <a:lstStyle/>
        <a:p>
          <a:endParaRPr lang="en-US"/>
        </a:p>
      </dgm:t>
    </dgm:pt>
    <dgm:pt modelId="{F49C6184-8339-4425-9A58-3BB1952B6F62}" type="pres">
      <dgm:prSet presAssocID="{11AC9236-B30A-48AA-9C1E-1C33CA6AC83E}" presName="linear" presStyleCnt="0">
        <dgm:presLayoutVars>
          <dgm:animLvl val="lvl"/>
          <dgm:resizeHandles val="exact"/>
        </dgm:presLayoutVars>
      </dgm:prSet>
      <dgm:spPr/>
    </dgm:pt>
    <dgm:pt modelId="{947DA0D1-B5A4-42FB-A041-4C2872401402}" type="pres">
      <dgm:prSet presAssocID="{CBB237D9-D132-4023-B490-1C222BF9379F}" presName="parentText" presStyleLbl="node1" presStyleIdx="0" presStyleCnt="3">
        <dgm:presLayoutVars>
          <dgm:chMax val="0"/>
          <dgm:bulletEnabled val="1"/>
        </dgm:presLayoutVars>
      </dgm:prSet>
      <dgm:spPr/>
    </dgm:pt>
    <dgm:pt modelId="{4908B1D0-9A7D-4AE6-A75C-59A0D067F989}" type="pres">
      <dgm:prSet presAssocID="{7FD2CA7C-0136-4CA6-BEA1-1825B949C8FA}" presName="spacer" presStyleCnt="0"/>
      <dgm:spPr/>
    </dgm:pt>
    <dgm:pt modelId="{BEBFA1E8-B4CE-43A1-88B4-F7109D9DBC64}" type="pres">
      <dgm:prSet presAssocID="{D42FF76E-3431-4245-91D9-00A3F3D6ADCC}" presName="parentText" presStyleLbl="node1" presStyleIdx="1" presStyleCnt="3">
        <dgm:presLayoutVars>
          <dgm:chMax val="0"/>
          <dgm:bulletEnabled val="1"/>
        </dgm:presLayoutVars>
      </dgm:prSet>
      <dgm:spPr/>
    </dgm:pt>
    <dgm:pt modelId="{33CDEFCE-A792-4741-8E37-5FD656FE3098}" type="pres">
      <dgm:prSet presAssocID="{83F6BB1B-A28C-480C-A73D-E6BEB985F216}" presName="spacer" presStyleCnt="0"/>
      <dgm:spPr/>
    </dgm:pt>
    <dgm:pt modelId="{9F19F485-BEA2-48EA-A943-E9A55332B7F9}" type="pres">
      <dgm:prSet presAssocID="{5324535A-E06D-4C14-A205-4AEBE7864E00}" presName="parentText" presStyleLbl="node1" presStyleIdx="2" presStyleCnt="3">
        <dgm:presLayoutVars>
          <dgm:chMax val="0"/>
          <dgm:bulletEnabled val="1"/>
        </dgm:presLayoutVars>
      </dgm:prSet>
      <dgm:spPr/>
    </dgm:pt>
  </dgm:ptLst>
  <dgm:cxnLst>
    <dgm:cxn modelId="{01A34806-A051-4DB7-AB23-71E23E77B1EC}" type="presOf" srcId="{CBB237D9-D132-4023-B490-1C222BF9379F}" destId="{947DA0D1-B5A4-42FB-A041-4C2872401402}" srcOrd="0" destOrd="0" presId="urn:microsoft.com/office/officeart/2005/8/layout/vList2"/>
    <dgm:cxn modelId="{C993DC08-7D9E-464E-A7B7-BD25421A338E}" srcId="{11AC9236-B30A-48AA-9C1E-1C33CA6AC83E}" destId="{D42FF76E-3431-4245-91D9-00A3F3D6ADCC}" srcOrd="1" destOrd="0" parTransId="{7E3D78C8-0199-48B1-A709-7FDAEEDB2357}" sibTransId="{83F6BB1B-A28C-480C-A73D-E6BEB985F216}"/>
    <dgm:cxn modelId="{BE8C972A-65AA-43C4-9EBC-CD75AA595A0B}" type="presOf" srcId="{11AC9236-B30A-48AA-9C1E-1C33CA6AC83E}" destId="{F49C6184-8339-4425-9A58-3BB1952B6F62}" srcOrd="0" destOrd="0" presId="urn:microsoft.com/office/officeart/2005/8/layout/vList2"/>
    <dgm:cxn modelId="{9D042E4F-BB26-4C13-90A4-0C8DE1368F18}" type="presOf" srcId="{D42FF76E-3431-4245-91D9-00A3F3D6ADCC}" destId="{BEBFA1E8-B4CE-43A1-88B4-F7109D9DBC64}" srcOrd="0" destOrd="0" presId="urn:microsoft.com/office/officeart/2005/8/layout/vList2"/>
    <dgm:cxn modelId="{ACD32F87-247E-48A5-B830-3A152AD3BA47}" srcId="{11AC9236-B30A-48AA-9C1E-1C33CA6AC83E}" destId="{CBB237D9-D132-4023-B490-1C222BF9379F}" srcOrd="0" destOrd="0" parTransId="{66188D19-C6D3-413C-A0FC-10BCEBA29A7A}" sibTransId="{7FD2CA7C-0136-4CA6-BEA1-1825B949C8FA}"/>
    <dgm:cxn modelId="{CB2CA2B5-A957-4C25-90B5-6D19FC3F9240}" type="presOf" srcId="{5324535A-E06D-4C14-A205-4AEBE7864E00}" destId="{9F19F485-BEA2-48EA-A943-E9A55332B7F9}" srcOrd="0" destOrd="0" presId="urn:microsoft.com/office/officeart/2005/8/layout/vList2"/>
    <dgm:cxn modelId="{D3D6EED1-22E2-44DB-B2F4-8A69005A4D45}" srcId="{11AC9236-B30A-48AA-9C1E-1C33CA6AC83E}" destId="{5324535A-E06D-4C14-A205-4AEBE7864E00}" srcOrd="2" destOrd="0" parTransId="{AB6143A8-AFE9-4FFA-BEAD-6516196E5924}" sibTransId="{B80D89BE-2EAE-474E-BFC1-5E22B802E02F}"/>
    <dgm:cxn modelId="{502EF822-4FE8-44E4-BDFC-47575CD040F9}" type="presParOf" srcId="{F49C6184-8339-4425-9A58-3BB1952B6F62}" destId="{947DA0D1-B5A4-42FB-A041-4C2872401402}" srcOrd="0" destOrd="0" presId="urn:microsoft.com/office/officeart/2005/8/layout/vList2"/>
    <dgm:cxn modelId="{02B311F4-D537-45B6-A941-FA23686E7DEB}" type="presParOf" srcId="{F49C6184-8339-4425-9A58-3BB1952B6F62}" destId="{4908B1D0-9A7D-4AE6-A75C-59A0D067F989}" srcOrd="1" destOrd="0" presId="urn:microsoft.com/office/officeart/2005/8/layout/vList2"/>
    <dgm:cxn modelId="{3C4A76B1-070D-42A5-8162-92098412C427}" type="presParOf" srcId="{F49C6184-8339-4425-9A58-3BB1952B6F62}" destId="{BEBFA1E8-B4CE-43A1-88B4-F7109D9DBC64}" srcOrd="2" destOrd="0" presId="urn:microsoft.com/office/officeart/2005/8/layout/vList2"/>
    <dgm:cxn modelId="{D685C003-6B13-416E-87F1-0EEE4690D436}" type="presParOf" srcId="{F49C6184-8339-4425-9A58-3BB1952B6F62}" destId="{33CDEFCE-A792-4741-8E37-5FD656FE3098}" srcOrd="3" destOrd="0" presId="urn:microsoft.com/office/officeart/2005/8/layout/vList2"/>
    <dgm:cxn modelId="{BCC7AC04-609F-4B72-A943-9B19B18263A1}" type="presParOf" srcId="{F49C6184-8339-4425-9A58-3BB1952B6F62}" destId="{9F19F485-BEA2-48EA-A943-E9A55332B7F9}"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C075D-69E5-4E5F-92F2-3E9EF4A330DE}">
      <dsp:nvSpPr>
        <dsp:cNvPr id="0" name=""/>
        <dsp:cNvSpPr/>
      </dsp:nvSpPr>
      <dsp:spPr>
        <a:xfrm>
          <a:off x="0" y="922194"/>
          <a:ext cx="6263640" cy="83947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a:t>Conventional suspension system</a:t>
          </a:r>
        </a:p>
      </dsp:txBody>
      <dsp:txXfrm>
        <a:off x="40980" y="963174"/>
        <a:ext cx="6181680" cy="757514"/>
      </dsp:txXfrm>
    </dsp:sp>
    <dsp:sp modelId="{FA969297-8262-45A6-BCAF-F4A2BAB292D5}">
      <dsp:nvSpPr>
        <dsp:cNvPr id="0" name=""/>
        <dsp:cNvSpPr/>
      </dsp:nvSpPr>
      <dsp:spPr>
        <a:xfrm>
          <a:off x="0" y="1862469"/>
          <a:ext cx="6263640" cy="839474"/>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a:t>Independent suspension system</a:t>
          </a:r>
        </a:p>
      </dsp:txBody>
      <dsp:txXfrm>
        <a:off x="40980" y="1903449"/>
        <a:ext cx="6181680" cy="757514"/>
      </dsp:txXfrm>
    </dsp:sp>
    <dsp:sp modelId="{7854A58A-AFFF-4E91-8E41-E3976D9A010E}">
      <dsp:nvSpPr>
        <dsp:cNvPr id="0" name=""/>
        <dsp:cNvSpPr/>
      </dsp:nvSpPr>
      <dsp:spPr>
        <a:xfrm>
          <a:off x="0" y="2802743"/>
          <a:ext cx="6263640" cy="839474"/>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a:t>Air suspension system</a:t>
          </a:r>
        </a:p>
      </dsp:txBody>
      <dsp:txXfrm>
        <a:off x="40980" y="2843723"/>
        <a:ext cx="6181680" cy="757514"/>
      </dsp:txXfrm>
    </dsp:sp>
    <dsp:sp modelId="{3C02B83F-EE2D-414A-ABCB-DDCF6EB94168}">
      <dsp:nvSpPr>
        <dsp:cNvPr id="0" name=""/>
        <dsp:cNvSpPr/>
      </dsp:nvSpPr>
      <dsp:spPr>
        <a:xfrm>
          <a:off x="0" y="3743019"/>
          <a:ext cx="6263640" cy="839474"/>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a:t>Hydro elastic suspension system</a:t>
          </a:r>
        </a:p>
      </dsp:txBody>
      <dsp:txXfrm>
        <a:off x="40980" y="3783999"/>
        <a:ext cx="6181680" cy="7575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7DA0D1-B5A4-42FB-A041-4C2872401402}">
      <dsp:nvSpPr>
        <dsp:cNvPr id="0" name=""/>
        <dsp:cNvSpPr/>
      </dsp:nvSpPr>
      <dsp:spPr>
        <a:xfrm>
          <a:off x="0" y="41544"/>
          <a:ext cx="10515600" cy="13747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Suspension to and FRO motion can be used as energy for different purposes. Attach a motor with suspension damper and conserve the energy for lightning the small equipment's in vehicle.</a:t>
          </a:r>
        </a:p>
      </dsp:txBody>
      <dsp:txXfrm>
        <a:off x="67110" y="108654"/>
        <a:ext cx="10381380" cy="1240530"/>
      </dsp:txXfrm>
    </dsp:sp>
    <dsp:sp modelId="{BEBFA1E8-B4CE-43A1-88B4-F7109D9DBC64}">
      <dsp:nvSpPr>
        <dsp:cNvPr id="0" name=""/>
        <dsp:cNvSpPr/>
      </dsp:nvSpPr>
      <dsp:spPr>
        <a:xfrm>
          <a:off x="0" y="1488294"/>
          <a:ext cx="10515600" cy="13747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We can also add the technology which can change the ride height, caster, camber of vehicle.</a:t>
          </a:r>
        </a:p>
      </dsp:txBody>
      <dsp:txXfrm>
        <a:off x="67110" y="1555404"/>
        <a:ext cx="10381380" cy="1240530"/>
      </dsp:txXfrm>
    </dsp:sp>
    <dsp:sp modelId="{9F19F485-BEA2-48EA-A943-E9A55332B7F9}">
      <dsp:nvSpPr>
        <dsp:cNvPr id="0" name=""/>
        <dsp:cNvSpPr/>
      </dsp:nvSpPr>
      <dsp:spPr>
        <a:xfrm>
          <a:off x="0" y="2935044"/>
          <a:ext cx="10515600" cy="13747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We can create a circuit which can detect the breakage or failure in suspension system.</a:t>
          </a:r>
        </a:p>
      </dsp:txBody>
      <dsp:txXfrm>
        <a:off x="67110" y="3002154"/>
        <a:ext cx="10381380" cy="124053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gif>
</file>

<file path=ppt/media/image12.gif>
</file>

<file path=ppt/media/image13.gif>
</file>

<file path=ppt/media/image14.gif>
</file>

<file path=ppt/media/image15.png>
</file>

<file path=ppt/media/image16.gif>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svg>
</file>

<file path=ppt/media/image3.png>
</file>

<file path=ppt/media/image4.png>
</file>

<file path=ppt/media/image5.jpe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E604E-B93F-4D6E-AAEB-F79CC2153CF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20F9E0C-860B-4AD0-9156-B81ED75AB8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738E365-A9C9-423E-9A9D-C8B92F2B4B1A}"/>
              </a:ext>
            </a:extLst>
          </p:cNvPr>
          <p:cNvSpPr>
            <a:spLocks noGrp="1"/>
          </p:cNvSpPr>
          <p:nvPr>
            <p:ph type="dt" sz="half" idx="10"/>
          </p:nvPr>
        </p:nvSpPr>
        <p:spPr/>
        <p:txBody>
          <a:bodyPr/>
          <a:lstStyle/>
          <a:p>
            <a:fld id="{78661D1D-CD96-47DA-B678-2A79998B8793}" type="datetimeFigureOut">
              <a:rPr lang="en-IN" smtClean="0"/>
              <a:t>12-05-2022</a:t>
            </a:fld>
            <a:endParaRPr lang="en-IN"/>
          </a:p>
        </p:txBody>
      </p:sp>
      <p:sp>
        <p:nvSpPr>
          <p:cNvPr id="5" name="Footer Placeholder 4">
            <a:extLst>
              <a:ext uri="{FF2B5EF4-FFF2-40B4-BE49-F238E27FC236}">
                <a16:creationId xmlns:a16="http://schemas.microsoft.com/office/drawing/2014/main" id="{286C8518-4C87-4831-AA67-4FD2672729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81EA89-E4BE-4F2D-82E8-3761FDE6FAF8}"/>
              </a:ext>
            </a:extLst>
          </p:cNvPr>
          <p:cNvSpPr>
            <a:spLocks noGrp="1"/>
          </p:cNvSpPr>
          <p:nvPr>
            <p:ph type="sldNum" sz="quarter" idx="12"/>
          </p:nvPr>
        </p:nvSpPr>
        <p:spPr/>
        <p:txBody>
          <a:bodyPr/>
          <a:lstStyle/>
          <a:p>
            <a:fld id="{8EEDBAEB-CAF0-44F4-8299-2731A44AA653}" type="slidenum">
              <a:rPr lang="en-IN" smtClean="0"/>
              <a:t>‹#›</a:t>
            </a:fld>
            <a:endParaRPr lang="en-IN"/>
          </a:p>
        </p:txBody>
      </p:sp>
    </p:spTree>
    <p:extLst>
      <p:ext uri="{BB962C8B-B14F-4D97-AF65-F5344CB8AC3E}">
        <p14:creationId xmlns:p14="http://schemas.microsoft.com/office/powerpoint/2010/main" val="2026008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3A950-9ABF-4310-92E2-A8894F0DD10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8B72443-D498-4DA6-90D7-3F19E128A9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9F71E96-A53D-48AA-8DF1-D33ABEBC779D}"/>
              </a:ext>
            </a:extLst>
          </p:cNvPr>
          <p:cNvSpPr>
            <a:spLocks noGrp="1"/>
          </p:cNvSpPr>
          <p:nvPr>
            <p:ph type="dt" sz="half" idx="10"/>
          </p:nvPr>
        </p:nvSpPr>
        <p:spPr/>
        <p:txBody>
          <a:bodyPr/>
          <a:lstStyle/>
          <a:p>
            <a:fld id="{78661D1D-CD96-47DA-B678-2A79998B8793}" type="datetimeFigureOut">
              <a:rPr lang="en-IN" smtClean="0"/>
              <a:t>12-05-2022</a:t>
            </a:fld>
            <a:endParaRPr lang="en-IN"/>
          </a:p>
        </p:txBody>
      </p:sp>
      <p:sp>
        <p:nvSpPr>
          <p:cNvPr id="5" name="Footer Placeholder 4">
            <a:extLst>
              <a:ext uri="{FF2B5EF4-FFF2-40B4-BE49-F238E27FC236}">
                <a16:creationId xmlns:a16="http://schemas.microsoft.com/office/drawing/2014/main" id="{79095D53-EDF9-4C10-B5B8-A020664F6B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056B45-7F19-471D-BE53-4F15BDAF88F2}"/>
              </a:ext>
            </a:extLst>
          </p:cNvPr>
          <p:cNvSpPr>
            <a:spLocks noGrp="1"/>
          </p:cNvSpPr>
          <p:nvPr>
            <p:ph type="sldNum" sz="quarter" idx="12"/>
          </p:nvPr>
        </p:nvSpPr>
        <p:spPr/>
        <p:txBody>
          <a:bodyPr/>
          <a:lstStyle/>
          <a:p>
            <a:fld id="{8EEDBAEB-CAF0-44F4-8299-2731A44AA653}" type="slidenum">
              <a:rPr lang="en-IN" smtClean="0"/>
              <a:t>‹#›</a:t>
            </a:fld>
            <a:endParaRPr lang="en-IN"/>
          </a:p>
        </p:txBody>
      </p:sp>
    </p:spTree>
    <p:extLst>
      <p:ext uri="{BB962C8B-B14F-4D97-AF65-F5344CB8AC3E}">
        <p14:creationId xmlns:p14="http://schemas.microsoft.com/office/powerpoint/2010/main" val="1916422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122AF2-55A9-4895-9D3C-CCDFF40B1FA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4A502F8-60BD-4196-8920-71C27F7221F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5F5C7F4-EE0B-4A2D-B22C-3BA919D25BC0}"/>
              </a:ext>
            </a:extLst>
          </p:cNvPr>
          <p:cNvSpPr>
            <a:spLocks noGrp="1"/>
          </p:cNvSpPr>
          <p:nvPr>
            <p:ph type="dt" sz="half" idx="10"/>
          </p:nvPr>
        </p:nvSpPr>
        <p:spPr/>
        <p:txBody>
          <a:bodyPr/>
          <a:lstStyle/>
          <a:p>
            <a:fld id="{78661D1D-CD96-47DA-B678-2A79998B8793}" type="datetimeFigureOut">
              <a:rPr lang="en-IN" smtClean="0"/>
              <a:t>12-05-2022</a:t>
            </a:fld>
            <a:endParaRPr lang="en-IN"/>
          </a:p>
        </p:txBody>
      </p:sp>
      <p:sp>
        <p:nvSpPr>
          <p:cNvPr id="5" name="Footer Placeholder 4">
            <a:extLst>
              <a:ext uri="{FF2B5EF4-FFF2-40B4-BE49-F238E27FC236}">
                <a16:creationId xmlns:a16="http://schemas.microsoft.com/office/drawing/2014/main" id="{17E79F03-7BAC-47A4-8829-DC7E77EE51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931A87D-A311-416B-A728-C34FFCB21092}"/>
              </a:ext>
            </a:extLst>
          </p:cNvPr>
          <p:cNvSpPr>
            <a:spLocks noGrp="1"/>
          </p:cNvSpPr>
          <p:nvPr>
            <p:ph type="sldNum" sz="quarter" idx="12"/>
          </p:nvPr>
        </p:nvSpPr>
        <p:spPr/>
        <p:txBody>
          <a:bodyPr/>
          <a:lstStyle/>
          <a:p>
            <a:fld id="{8EEDBAEB-CAF0-44F4-8299-2731A44AA653}" type="slidenum">
              <a:rPr lang="en-IN" smtClean="0"/>
              <a:t>‹#›</a:t>
            </a:fld>
            <a:endParaRPr lang="en-IN"/>
          </a:p>
        </p:txBody>
      </p:sp>
    </p:spTree>
    <p:extLst>
      <p:ext uri="{BB962C8B-B14F-4D97-AF65-F5344CB8AC3E}">
        <p14:creationId xmlns:p14="http://schemas.microsoft.com/office/powerpoint/2010/main" val="40707357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4AA1B-7AC3-430B-9EB5-6C3E3254484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F50951F-323B-4D6C-AF1E-2C576E05BC2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0573854-1949-42B5-909E-3BE422DB575D}"/>
              </a:ext>
            </a:extLst>
          </p:cNvPr>
          <p:cNvSpPr>
            <a:spLocks noGrp="1"/>
          </p:cNvSpPr>
          <p:nvPr>
            <p:ph type="dt" sz="half" idx="10"/>
          </p:nvPr>
        </p:nvSpPr>
        <p:spPr/>
        <p:txBody>
          <a:bodyPr/>
          <a:lstStyle/>
          <a:p>
            <a:fld id="{78661D1D-CD96-47DA-B678-2A79998B8793}" type="datetimeFigureOut">
              <a:rPr lang="en-IN" smtClean="0"/>
              <a:t>12-05-2022</a:t>
            </a:fld>
            <a:endParaRPr lang="en-IN"/>
          </a:p>
        </p:txBody>
      </p:sp>
      <p:sp>
        <p:nvSpPr>
          <p:cNvPr id="5" name="Footer Placeholder 4">
            <a:extLst>
              <a:ext uri="{FF2B5EF4-FFF2-40B4-BE49-F238E27FC236}">
                <a16:creationId xmlns:a16="http://schemas.microsoft.com/office/drawing/2014/main" id="{8F00571B-68F5-4208-95A8-97C8115A74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0212A56-B130-46ED-B261-573EF9FF4DF8}"/>
              </a:ext>
            </a:extLst>
          </p:cNvPr>
          <p:cNvSpPr>
            <a:spLocks noGrp="1"/>
          </p:cNvSpPr>
          <p:nvPr>
            <p:ph type="sldNum" sz="quarter" idx="12"/>
          </p:nvPr>
        </p:nvSpPr>
        <p:spPr/>
        <p:txBody>
          <a:bodyPr/>
          <a:lstStyle/>
          <a:p>
            <a:fld id="{8EEDBAEB-CAF0-44F4-8299-2731A44AA653}" type="slidenum">
              <a:rPr lang="en-IN" smtClean="0"/>
              <a:t>‹#›</a:t>
            </a:fld>
            <a:endParaRPr lang="en-IN"/>
          </a:p>
        </p:txBody>
      </p:sp>
    </p:spTree>
    <p:extLst>
      <p:ext uri="{BB962C8B-B14F-4D97-AF65-F5344CB8AC3E}">
        <p14:creationId xmlns:p14="http://schemas.microsoft.com/office/powerpoint/2010/main" val="29544560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CE167-0DA8-44B5-87C4-EDE0EF6CF0B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AC3E023-A781-4C0D-B9E4-98D48B8B95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7657F0-BF61-4C8D-9E12-ACA8C617DFEE}"/>
              </a:ext>
            </a:extLst>
          </p:cNvPr>
          <p:cNvSpPr>
            <a:spLocks noGrp="1"/>
          </p:cNvSpPr>
          <p:nvPr>
            <p:ph type="dt" sz="half" idx="10"/>
          </p:nvPr>
        </p:nvSpPr>
        <p:spPr/>
        <p:txBody>
          <a:bodyPr/>
          <a:lstStyle/>
          <a:p>
            <a:fld id="{78661D1D-CD96-47DA-B678-2A79998B8793}" type="datetimeFigureOut">
              <a:rPr lang="en-IN" smtClean="0"/>
              <a:t>12-05-2022</a:t>
            </a:fld>
            <a:endParaRPr lang="en-IN"/>
          </a:p>
        </p:txBody>
      </p:sp>
      <p:sp>
        <p:nvSpPr>
          <p:cNvPr id="5" name="Footer Placeholder 4">
            <a:extLst>
              <a:ext uri="{FF2B5EF4-FFF2-40B4-BE49-F238E27FC236}">
                <a16:creationId xmlns:a16="http://schemas.microsoft.com/office/drawing/2014/main" id="{9B3FD200-CF78-4420-AF0D-FD8B8287D7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883D94-E718-4C5E-A113-253C361BAEBC}"/>
              </a:ext>
            </a:extLst>
          </p:cNvPr>
          <p:cNvSpPr>
            <a:spLocks noGrp="1"/>
          </p:cNvSpPr>
          <p:nvPr>
            <p:ph type="sldNum" sz="quarter" idx="12"/>
          </p:nvPr>
        </p:nvSpPr>
        <p:spPr/>
        <p:txBody>
          <a:bodyPr/>
          <a:lstStyle/>
          <a:p>
            <a:fld id="{8EEDBAEB-CAF0-44F4-8299-2731A44AA653}" type="slidenum">
              <a:rPr lang="en-IN" smtClean="0"/>
              <a:t>‹#›</a:t>
            </a:fld>
            <a:endParaRPr lang="en-IN"/>
          </a:p>
        </p:txBody>
      </p:sp>
    </p:spTree>
    <p:extLst>
      <p:ext uri="{BB962C8B-B14F-4D97-AF65-F5344CB8AC3E}">
        <p14:creationId xmlns:p14="http://schemas.microsoft.com/office/powerpoint/2010/main" val="12907906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55037-A16E-4C8C-833E-4BB0DBAC7FE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EB58700-6DD8-43C3-A21A-0827543EDC6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C865236-9EF4-4708-976E-4943DE764D0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50CC24A-297C-4349-946B-96BD637CF545}"/>
              </a:ext>
            </a:extLst>
          </p:cNvPr>
          <p:cNvSpPr>
            <a:spLocks noGrp="1"/>
          </p:cNvSpPr>
          <p:nvPr>
            <p:ph type="dt" sz="half" idx="10"/>
          </p:nvPr>
        </p:nvSpPr>
        <p:spPr/>
        <p:txBody>
          <a:bodyPr/>
          <a:lstStyle/>
          <a:p>
            <a:fld id="{78661D1D-CD96-47DA-B678-2A79998B8793}" type="datetimeFigureOut">
              <a:rPr lang="en-IN" smtClean="0"/>
              <a:t>12-05-2022</a:t>
            </a:fld>
            <a:endParaRPr lang="en-IN"/>
          </a:p>
        </p:txBody>
      </p:sp>
      <p:sp>
        <p:nvSpPr>
          <p:cNvPr id="6" name="Footer Placeholder 5">
            <a:extLst>
              <a:ext uri="{FF2B5EF4-FFF2-40B4-BE49-F238E27FC236}">
                <a16:creationId xmlns:a16="http://schemas.microsoft.com/office/drawing/2014/main" id="{371A318C-05D5-414D-8EFA-BAD27B28426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BC2A24-F84A-4CDA-83A4-B93A86F70892}"/>
              </a:ext>
            </a:extLst>
          </p:cNvPr>
          <p:cNvSpPr>
            <a:spLocks noGrp="1"/>
          </p:cNvSpPr>
          <p:nvPr>
            <p:ph type="sldNum" sz="quarter" idx="12"/>
          </p:nvPr>
        </p:nvSpPr>
        <p:spPr/>
        <p:txBody>
          <a:bodyPr/>
          <a:lstStyle/>
          <a:p>
            <a:fld id="{8EEDBAEB-CAF0-44F4-8299-2731A44AA653}" type="slidenum">
              <a:rPr lang="en-IN" smtClean="0"/>
              <a:t>‹#›</a:t>
            </a:fld>
            <a:endParaRPr lang="en-IN"/>
          </a:p>
        </p:txBody>
      </p:sp>
    </p:spTree>
    <p:extLst>
      <p:ext uri="{BB962C8B-B14F-4D97-AF65-F5344CB8AC3E}">
        <p14:creationId xmlns:p14="http://schemas.microsoft.com/office/powerpoint/2010/main" val="4078673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8EE1E-E9A2-4770-AE82-38E18A591E5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F7DC46E-3547-49F5-AAA4-CB83664690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05A45A8-98A6-43FD-B7C2-701B123AA6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6E33FFF-C89B-4E1B-889C-AF55ADB705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C11BB9E-014F-4224-8905-AEB0672932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5ED1557-8009-4A0F-A3C5-B6D685C0EB35}"/>
              </a:ext>
            </a:extLst>
          </p:cNvPr>
          <p:cNvSpPr>
            <a:spLocks noGrp="1"/>
          </p:cNvSpPr>
          <p:nvPr>
            <p:ph type="dt" sz="half" idx="10"/>
          </p:nvPr>
        </p:nvSpPr>
        <p:spPr/>
        <p:txBody>
          <a:bodyPr/>
          <a:lstStyle/>
          <a:p>
            <a:fld id="{78661D1D-CD96-47DA-B678-2A79998B8793}" type="datetimeFigureOut">
              <a:rPr lang="en-IN" smtClean="0"/>
              <a:t>12-05-2022</a:t>
            </a:fld>
            <a:endParaRPr lang="en-IN"/>
          </a:p>
        </p:txBody>
      </p:sp>
      <p:sp>
        <p:nvSpPr>
          <p:cNvPr id="8" name="Footer Placeholder 7">
            <a:extLst>
              <a:ext uri="{FF2B5EF4-FFF2-40B4-BE49-F238E27FC236}">
                <a16:creationId xmlns:a16="http://schemas.microsoft.com/office/drawing/2014/main" id="{0D4A5E93-AA55-450A-A9E2-F1730D92031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C7C0876-997D-4445-81B7-5811413C1A91}"/>
              </a:ext>
            </a:extLst>
          </p:cNvPr>
          <p:cNvSpPr>
            <a:spLocks noGrp="1"/>
          </p:cNvSpPr>
          <p:nvPr>
            <p:ph type="sldNum" sz="quarter" idx="12"/>
          </p:nvPr>
        </p:nvSpPr>
        <p:spPr/>
        <p:txBody>
          <a:bodyPr/>
          <a:lstStyle/>
          <a:p>
            <a:fld id="{8EEDBAEB-CAF0-44F4-8299-2731A44AA653}" type="slidenum">
              <a:rPr lang="en-IN" smtClean="0"/>
              <a:t>‹#›</a:t>
            </a:fld>
            <a:endParaRPr lang="en-IN"/>
          </a:p>
        </p:txBody>
      </p:sp>
    </p:spTree>
    <p:extLst>
      <p:ext uri="{BB962C8B-B14F-4D97-AF65-F5344CB8AC3E}">
        <p14:creationId xmlns:p14="http://schemas.microsoft.com/office/powerpoint/2010/main" val="351981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9EC15-B66E-4B9B-B419-03733E7199D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8681A82-C5C4-461C-8E18-3249393B9A74}"/>
              </a:ext>
            </a:extLst>
          </p:cNvPr>
          <p:cNvSpPr>
            <a:spLocks noGrp="1"/>
          </p:cNvSpPr>
          <p:nvPr>
            <p:ph type="dt" sz="half" idx="10"/>
          </p:nvPr>
        </p:nvSpPr>
        <p:spPr/>
        <p:txBody>
          <a:bodyPr/>
          <a:lstStyle/>
          <a:p>
            <a:fld id="{78661D1D-CD96-47DA-B678-2A79998B8793}" type="datetimeFigureOut">
              <a:rPr lang="en-IN" smtClean="0"/>
              <a:t>12-05-2022</a:t>
            </a:fld>
            <a:endParaRPr lang="en-IN"/>
          </a:p>
        </p:txBody>
      </p:sp>
      <p:sp>
        <p:nvSpPr>
          <p:cNvPr id="4" name="Footer Placeholder 3">
            <a:extLst>
              <a:ext uri="{FF2B5EF4-FFF2-40B4-BE49-F238E27FC236}">
                <a16:creationId xmlns:a16="http://schemas.microsoft.com/office/drawing/2014/main" id="{743B9D68-1F07-420B-8C1C-32EB9B58332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FED5D66-FE52-4B82-B06A-54D4CF0DC356}"/>
              </a:ext>
            </a:extLst>
          </p:cNvPr>
          <p:cNvSpPr>
            <a:spLocks noGrp="1"/>
          </p:cNvSpPr>
          <p:nvPr>
            <p:ph type="sldNum" sz="quarter" idx="12"/>
          </p:nvPr>
        </p:nvSpPr>
        <p:spPr/>
        <p:txBody>
          <a:bodyPr/>
          <a:lstStyle/>
          <a:p>
            <a:fld id="{8EEDBAEB-CAF0-44F4-8299-2731A44AA653}" type="slidenum">
              <a:rPr lang="en-IN" smtClean="0"/>
              <a:t>‹#›</a:t>
            </a:fld>
            <a:endParaRPr lang="en-IN"/>
          </a:p>
        </p:txBody>
      </p:sp>
    </p:spTree>
    <p:extLst>
      <p:ext uri="{BB962C8B-B14F-4D97-AF65-F5344CB8AC3E}">
        <p14:creationId xmlns:p14="http://schemas.microsoft.com/office/powerpoint/2010/main" val="2173441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0FBA50-CC44-4BA9-86FF-50940E2988A0}"/>
              </a:ext>
            </a:extLst>
          </p:cNvPr>
          <p:cNvSpPr>
            <a:spLocks noGrp="1"/>
          </p:cNvSpPr>
          <p:nvPr>
            <p:ph type="dt" sz="half" idx="10"/>
          </p:nvPr>
        </p:nvSpPr>
        <p:spPr/>
        <p:txBody>
          <a:bodyPr/>
          <a:lstStyle/>
          <a:p>
            <a:fld id="{78661D1D-CD96-47DA-B678-2A79998B8793}" type="datetimeFigureOut">
              <a:rPr lang="en-IN" smtClean="0"/>
              <a:t>12-05-2022</a:t>
            </a:fld>
            <a:endParaRPr lang="en-IN"/>
          </a:p>
        </p:txBody>
      </p:sp>
      <p:sp>
        <p:nvSpPr>
          <p:cNvPr id="3" name="Footer Placeholder 2">
            <a:extLst>
              <a:ext uri="{FF2B5EF4-FFF2-40B4-BE49-F238E27FC236}">
                <a16:creationId xmlns:a16="http://schemas.microsoft.com/office/drawing/2014/main" id="{96D6DF24-A68C-40E0-B0B6-E1F3994DB37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84D5167-1F6E-42A5-AB48-44B28994095D}"/>
              </a:ext>
            </a:extLst>
          </p:cNvPr>
          <p:cNvSpPr>
            <a:spLocks noGrp="1"/>
          </p:cNvSpPr>
          <p:nvPr>
            <p:ph type="sldNum" sz="quarter" idx="12"/>
          </p:nvPr>
        </p:nvSpPr>
        <p:spPr/>
        <p:txBody>
          <a:bodyPr/>
          <a:lstStyle/>
          <a:p>
            <a:fld id="{8EEDBAEB-CAF0-44F4-8299-2731A44AA653}" type="slidenum">
              <a:rPr lang="en-IN" smtClean="0"/>
              <a:t>‹#›</a:t>
            </a:fld>
            <a:endParaRPr lang="en-IN"/>
          </a:p>
        </p:txBody>
      </p:sp>
    </p:spTree>
    <p:extLst>
      <p:ext uri="{BB962C8B-B14F-4D97-AF65-F5344CB8AC3E}">
        <p14:creationId xmlns:p14="http://schemas.microsoft.com/office/powerpoint/2010/main" val="2561649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7A044-2AE7-4C67-AC53-2D835268A2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DB387A9-0040-4212-A14C-F2368ABA14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57804B8-DBA1-41B1-BC42-A92ABE7409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591EB6-255F-49D7-A75B-48C69B5DB87E}"/>
              </a:ext>
            </a:extLst>
          </p:cNvPr>
          <p:cNvSpPr>
            <a:spLocks noGrp="1"/>
          </p:cNvSpPr>
          <p:nvPr>
            <p:ph type="dt" sz="half" idx="10"/>
          </p:nvPr>
        </p:nvSpPr>
        <p:spPr/>
        <p:txBody>
          <a:bodyPr/>
          <a:lstStyle/>
          <a:p>
            <a:fld id="{78661D1D-CD96-47DA-B678-2A79998B8793}" type="datetimeFigureOut">
              <a:rPr lang="en-IN" smtClean="0"/>
              <a:t>12-05-2022</a:t>
            </a:fld>
            <a:endParaRPr lang="en-IN"/>
          </a:p>
        </p:txBody>
      </p:sp>
      <p:sp>
        <p:nvSpPr>
          <p:cNvPr id="6" name="Footer Placeholder 5">
            <a:extLst>
              <a:ext uri="{FF2B5EF4-FFF2-40B4-BE49-F238E27FC236}">
                <a16:creationId xmlns:a16="http://schemas.microsoft.com/office/drawing/2014/main" id="{11C6EA3B-8D81-4BF5-B27F-E47AC9DB05E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951D892-CF5A-4F1D-811C-5A081F64EF57}"/>
              </a:ext>
            </a:extLst>
          </p:cNvPr>
          <p:cNvSpPr>
            <a:spLocks noGrp="1"/>
          </p:cNvSpPr>
          <p:nvPr>
            <p:ph type="sldNum" sz="quarter" idx="12"/>
          </p:nvPr>
        </p:nvSpPr>
        <p:spPr/>
        <p:txBody>
          <a:bodyPr/>
          <a:lstStyle/>
          <a:p>
            <a:fld id="{8EEDBAEB-CAF0-44F4-8299-2731A44AA653}" type="slidenum">
              <a:rPr lang="en-IN" smtClean="0"/>
              <a:t>‹#›</a:t>
            </a:fld>
            <a:endParaRPr lang="en-IN"/>
          </a:p>
        </p:txBody>
      </p:sp>
    </p:spTree>
    <p:extLst>
      <p:ext uri="{BB962C8B-B14F-4D97-AF65-F5344CB8AC3E}">
        <p14:creationId xmlns:p14="http://schemas.microsoft.com/office/powerpoint/2010/main" val="583292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41C4D-93E4-412D-8C9A-03E8FF1B35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3B74F30-C37F-43F3-9CDE-8278EA6551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BAF42DE-958B-468F-BE4E-37579D698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F3B894-4A65-4D74-9750-995BA822E3AD}"/>
              </a:ext>
            </a:extLst>
          </p:cNvPr>
          <p:cNvSpPr>
            <a:spLocks noGrp="1"/>
          </p:cNvSpPr>
          <p:nvPr>
            <p:ph type="dt" sz="half" idx="10"/>
          </p:nvPr>
        </p:nvSpPr>
        <p:spPr/>
        <p:txBody>
          <a:bodyPr/>
          <a:lstStyle/>
          <a:p>
            <a:fld id="{78661D1D-CD96-47DA-B678-2A79998B8793}" type="datetimeFigureOut">
              <a:rPr lang="en-IN" smtClean="0"/>
              <a:t>12-05-2022</a:t>
            </a:fld>
            <a:endParaRPr lang="en-IN"/>
          </a:p>
        </p:txBody>
      </p:sp>
      <p:sp>
        <p:nvSpPr>
          <p:cNvPr id="6" name="Footer Placeholder 5">
            <a:extLst>
              <a:ext uri="{FF2B5EF4-FFF2-40B4-BE49-F238E27FC236}">
                <a16:creationId xmlns:a16="http://schemas.microsoft.com/office/drawing/2014/main" id="{48A2242F-0580-4087-BC89-3ADC7287083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E41D101-FD1B-457D-9CA3-83C930463751}"/>
              </a:ext>
            </a:extLst>
          </p:cNvPr>
          <p:cNvSpPr>
            <a:spLocks noGrp="1"/>
          </p:cNvSpPr>
          <p:nvPr>
            <p:ph type="sldNum" sz="quarter" idx="12"/>
          </p:nvPr>
        </p:nvSpPr>
        <p:spPr/>
        <p:txBody>
          <a:bodyPr/>
          <a:lstStyle/>
          <a:p>
            <a:fld id="{8EEDBAEB-CAF0-44F4-8299-2731A44AA653}" type="slidenum">
              <a:rPr lang="en-IN" smtClean="0"/>
              <a:t>‹#›</a:t>
            </a:fld>
            <a:endParaRPr lang="en-IN"/>
          </a:p>
        </p:txBody>
      </p:sp>
    </p:spTree>
    <p:extLst>
      <p:ext uri="{BB962C8B-B14F-4D97-AF65-F5344CB8AC3E}">
        <p14:creationId xmlns:p14="http://schemas.microsoft.com/office/powerpoint/2010/main" val="39146375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8CCF5F4-7088-40B8-9759-90BFD19441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F88F878-4D6F-4CF5-B986-DB7FEDB267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9B83E4A-77AC-40DE-AABC-5C7367918C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661D1D-CD96-47DA-B678-2A79998B8793}" type="datetimeFigureOut">
              <a:rPr lang="en-IN" smtClean="0"/>
              <a:t>12-05-2022</a:t>
            </a:fld>
            <a:endParaRPr lang="en-IN"/>
          </a:p>
        </p:txBody>
      </p:sp>
      <p:sp>
        <p:nvSpPr>
          <p:cNvPr id="5" name="Footer Placeholder 4">
            <a:extLst>
              <a:ext uri="{FF2B5EF4-FFF2-40B4-BE49-F238E27FC236}">
                <a16:creationId xmlns:a16="http://schemas.microsoft.com/office/drawing/2014/main" id="{D012B5AD-966B-45C8-9098-F15CC8DC5C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12BCB1F-F926-41AA-AB76-95B71E7C97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EDBAEB-CAF0-44F4-8299-2731A44AA653}" type="slidenum">
              <a:rPr lang="en-IN" smtClean="0"/>
              <a:t>‹#›</a:t>
            </a:fld>
            <a:endParaRPr lang="en-IN"/>
          </a:p>
        </p:txBody>
      </p:sp>
    </p:spTree>
    <p:extLst>
      <p:ext uri="{BB962C8B-B14F-4D97-AF65-F5344CB8AC3E}">
        <p14:creationId xmlns:p14="http://schemas.microsoft.com/office/powerpoint/2010/main" val="18887373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www.car-engineer.com/how-suspension-kinematics-can-improve-performance/"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6.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774E1E-B4FE-40E1-9B04-BCC3EC4CE37C}"/>
              </a:ext>
            </a:extLst>
          </p:cNvPr>
          <p:cNvPicPr>
            <a:picLocks noChangeAspect="1"/>
          </p:cNvPicPr>
          <p:nvPr/>
        </p:nvPicPr>
        <p:blipFill rotWithShape="1">
          <a:blip r:embed="rId2"/>
          <a:srcRect l="31244" r="560"/>
          <a:stretch/>
        </p:blipFill>
        <p:spPr>
          <a:xfrm>
            <a:off x="20" y="584909"/>
            <a:ext cx="5718616" cy="5509675"/>
          </a:xfrm>
          <a:custGeom>
            <a:avLst/>
            <a:gdLst/>
            <a:ahLst/>
            <a:cxnLst/>
            <a:rect l="l" t="t" r="r" b="b"/>
            <a:pathLst>
              <a:path w="5718636" h="5509675">
                <a:moveTo>
                  <a:pt x="0" y="0"/>
                </a:moveTo>
                <a:lnTo>
                  <a:pt x="2672821" y="0"/>
                </a:lnTo>
                <a:lnTo>
                  <a:pt x="2673116" y="639"/>
                </a:lnTo>
                <a:lnTo>
                  <a:pt x="3175662" y="639"/>
                </a:lnTo>
                <a:lnTo>
                  <a:pt x="5718636" y="5509675"/>
                </a:lnTo>
                <a:lnTo>
                  <a:pt x="502842" y="5509675"/>
                </a:lnTo>
                <a:lnTo>
                  <a:pt x="502842" y="5509036"/>
                </a:lnTo>
                <a:lnTo>
                  <a:pt x="0" y="5509036"/>
                </a:lnTo>
                <a:close/>
              </a:path>
            </a:pathLst>
          </a:custGeom>
        </p:spPr>
      </p:pic>
      <p:sp>
        <p:nvSpPr>
          <p:cNvPr id="10" name="Freeform: Shape 9">
            <a:extLst>
              <a:ext uri="{FF2B5EF4-FFF2-40B4-BE49-F238E27FC236}">
                <a16:creationId xmlns:a16="http://schemas.microsoft.com/office/drawing/2014/main" id="{17CDB40A-75BB-4498-A20B-59C3984A3A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2619" y="585526"/>
            <a:ext cx="8349381" cy="5509038"/>
          </a:xfrm>
          <a:custGeom>
            <a:avLst/>
            <a:gdLst>
              <a:gd name="connsiteX0" fmla="*/ 0 w 8349381"/>
              <a:gd name="connsiteY0" fmla="*/ 0 h 5509038"/>
              <a:gd name="connsiteX1" fmla="*/ 8349381 w 8349381"/>
              <a:gd name="connsiteY1" fmla="*/ 0 h 5509038"/>
              <a:gd name="connsiteX2" fmla="*/ 5806407 w 8349381"/>
              <a:gd name="connsiteY2" fmla="*/ 5509038 h 5509038"/>
              <a:gd name="connsiteX3" fmla="*/ 0 w 8349381"/>
              <a:gd name="connsiteY3" fmla="*/ 5509038 h 5509038"/>
            </a:gdLst>
            <a:ahLst/>
            <a:cxnLst>
              <a:cxn ang="0">
                <a:pos x="connsiteX0" y="connsiteY0"/>
              </a:cxn>
              <a:cxn ang="0">
                <a:pos x="connsiteX1" y="connsiteY1"/>
              </a:cxn>
              <a:cxn ang="0">
                <a:pos x="connsiteX2" y="connsiteY2"/>
              </a:cxn>
              <a:cxn ang="0">
                <a:pos x="connsiteX3" y="connsiteY3"/>
              </a:cxn>
            </a:cxnLst>
            <a:rect l="l" t="t" r="r" b="b"/>
            <a:pathLst>
              <a:path w="8349381" h="5509038">
                <a:moveTo>
                  <a:pt x="0" y="0"/>
                </a:moveTo>
                <a:lnTo>
                  <a:pt x="8349381" y="0"/>
                </a:lnTo>
                <a:lnTo>
                  <a:pt x="5806407" y="5509038"/>
                </a:lnTo>
                <a:lnTo>
                  <a:pt x="0" y="5509038"/>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lumMod val="95000"/>
                </a:schemeClr>
              </a:solidFill>
            </a:endParaRPr>
          </a:p>
        </p:txBody>
      </p:sp>
      <p:sp>
        <p:nvSpPr>
          <p:cNvPr id="3" name="Subtitle 2">
            <a:extLst>
              <a:ext uri="{FF2B5EF4-FFF2-40B4-BE49-F238E27FC236}">
                <a16:creationId xmlns:a16="http://schemas.microsoft.com/office/drawing/2014/main" id="{01C47ED6-AACD-42A8-A2DD-8AE6DDC5A33D}"/>
              </a:ext>
            </a:extLst>
          </p:cNvPr>
          <p:cNvSpPr>
            <a:spLocks noGrp="1"/>
          </p:cNvSpPr>
          <p:nvPr>
            <p:ph type="subTitle" idx="1"/>
          </p:nvPr>
        </p:nvSpPr>
        <p:spPr>
          <a:xfrm>
            <a:off x="5986272" y="3651047"/>
            <a:ext cx="5370576" cy="1798139"/>
          </a:xfrm>
        </p:spPr>
        <p:txBody>
          <a:bodyPr>
            <a:normAutofit/>
          </a:bodyPr>
          <a:lstStyle/>
          <a:p>
            <a:pPr algn="l"/>
            <a:r>
              <a:rPr lang="en-US" sz="3600" dirty="0">
                <a:solidFill>
                  <a:srgbClr val="FFFFFF"/>
                </a:solidFill>
                <a:latin typeface="Adobe Ming Std L" panose="02020300000000000000" pitchFamily="18" charset="-128"/>
                <a:ea typeface="Adobe Ming Std L" panose="02020300000000000000" pitchFamily="18" charset="-128"/>
              </a:rPr>
              <a:t>SUSPENSION SYSTEM</a:t>
            </a:r>
          </a:p>
          <a:p>
            <a:pPr algn="r"/>
            <a:r>
              <a:rPr lang="en-IN" sz="1800" dirty="0">
                <a:solidFill>
                  <a:srgbClr val="FFFFFF"/>
                </a:solidFill>
                <a:latin typeface="Times New Roman" panose="02020603050405020304" pitchFamily="18" charset="0"/>
                <a:cs typeface="Times New Roman" panose="02020603050405020304" pitchFamily="18" charset="0"/>
              </a:rPr>
              <a:t>BY </a:t>
            </a:r>
          </a:p>
          <a:p>
            <a:pPr algn="r"/>
            <a:r>
              <a:rPr lang="en-IN" sz="1800" dirty="0">
                <a:solidFill>
                  <a:srgbClr val="FFFFFF"/>
                </a:solidFill>
                <a:latin typeface="Times New Roman" panose="02020603050405020304" pitchFamily="18" charset="0"/>
                <a:cs typeface="Times New Roman" panose="02020603050405020304" pitchFamily="18" charset="0"/>
              </a:rPr>
              <a:t>GUNDA VENKATA SAI JAI HARSHA </a:t>
            </a:r>
          </a:p>
          <a:p>
            <a:pPr algn="r"/>
            <a:r>
              <a:rPr lang="en-IN" sz="1800" dirty="0">
                <a:solidFill>
                  <a:srgbClr val="FFFFFF"/>
                </a:solidFill>
                <a:latin typeface="Times New Roman" panose="02020603050405020304" pitchFamily="18" charset="0"/>
                <a:cs typeface="Times New Roman" panose="02020603050405020304" pitchFamily="18" charset="0"/>
              </a:rPr>
              <a:t>190C2050003</a:t>
            </a:r>
            <a:endParaRPr lang="en-US" sz="1800" dirty="0">
              <a:solidFill>
                <a:srgbClr val="FFFFFF"/>
              </a:solidFill>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38B8C759-FAEF-4823-B1B0-52E0A4A7C7E5}"/>
              </a:ext>
            </a:extLst>
          </p:cNvPr>
          <p:cNvSpPr>
            <a:spLocks noGrp="1"/>
          </p:cNvSpPr>
          <p:nvPr>
            <p:ph type="ctrTitle"/>
          </p:nvPr>
        </p:nvSpPr>
        <p:spPr>
          <a:xfrm>
            <a:off x="5673747" y="1408814"/>
            <a:ext cx="5683102" cy="2235277"/>
          </a:xfrm>
        </p:spPr>
        <p:txBody>
          <a:bodyPr>
            <a:normAutofit/>
          </a:bodyPr>
          <a:lstStyle/>
          <a:p>
            <a:pPr algn="l"/>
            <a:r>
              <a:rPr lang="en-US" sz="5000" dirty="0">
                <a:solidFill>
                  <a:srgbClr val="FFFFFF"/>
                </a:solidFill>
              </a:rPr>
              <a:t>AUTOMOTIVE STRCTURES AND DESIGN</a:t>
            </a:r>
            <a:endParaRPr lang="en-IN" sz="5000" dirty="0">
              <a:solidFill>
                <a:srgbClr val="FFFFFF"/>
              </a:solidFill>
            </a:endParaRPr>
          </a:p>
        </p:txBody>
      </p:sp>
    </p:spTree>
    <p:extLst>
      <p:ext uri="{BB962C8B-B14F-4D97-AF65-F5344CB8AC3E}">
        <p14:creationId xmlns:p14="http://schemas.microsoft.com/office/powerpoint/2010/main" val="156133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D57E46F-5AD1-4E04-9BCD-A4DAFEA4681C}"/>
              </a:ext>
            </a:extLst>
          </p:cNvPr>
          <p:cNvSpPr>
            <a:spLocks noGrp="1"/>
          </p:cNvSpPr>
          <p:nvPr>
            <p:ph type="title"/>
          </p:nvPr>
        </p:nvSpPr>
        <p:spPr>
          <a:xfrm>
            <a:off x="524741" y="620392"/>
            <a:ext cx="3808268" cy="5504688"/>
          </a:xfrm>
        </p:spPr>
        <p:txBody>
          <a:bodyPr>
            <a:normAutofit/>
          </a:bodyPr>
          <a:lstStyle/>
          <a:p>
            <a:r>
              <a:rPr lang="en-US" sz="6000">
                <a:solidFill>
                  <a:schemeClr val="bg1"/>
                </a:solidFill>
              </a:rPr>
              <a:t>Different suspension systems</a:t>
            </a:r>
            <a:endParaRPr lang="en-IN" sz="6000">
              <a:solidFill>
                <a:schemeClr val="bg1"/>
              </a:solidFill>
            </a:endParaRPr>
          </a:p>
        </p:txBody>
      </p:sp>
      <p:graphicFrame>
        <p:nvGraphicFramePr>
          <p:cNvPr id="5" name="Content Placeholder 2">
            <a:extLst>
              <a:ext uri="{FF2B5EF4-FFF2-40B4-BE49-F238E27FC236}">
                <a16:creationId xmlns:a16="http://schemas.microsoft.com/office/drawing/2014/main" id="{9D284976-B895-0903-8004-DE2C83B7712C}"/>
              </a:ext>
            </a:extLst>
          </p:cNvPr>
          <p:cNvGraphicFramePr>
            <a:graphicFrameLocks noGrp="1"/>
          </p:cNvGraphicFramePr>
          <p:nvPr>
            <p:ph idx="1"/>
            <p:extLst>
              <p:ext uri="{D42A27DB-BD31-4B8C-83A1-F6EECF244321}">
                <p14:modId xmlns:p14="http://schemas.microsoft.com/office/powerpoint/2010/main" val="2355083877"/>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468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712E947-0734-45F9-9C4F-41114EC3A3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4A6D53-B927-468B-A554-B2AC7C97C78B}"/>
              </a:ext>
            </a:extLst>
          </p:cNvPr>
          <p:cNvSpPr>
            <a:spLocks noGrp="1"/>
          </p:cNvSpPr>
          <p:nvPr>
            <p:ph type="title"/>
          </p:nvPr>
        </p:nvSpPr>
        <p:spPr>
          <a:xfrm>
            <a:off x="1136396" y="457201"/>
            <a:ext cx="5814240" cy="1556870"/>
          </a:xfrm>
        </p:spPr>
        <p:txBody>
          <a:bodyPr anchor="b">
            <a:normAutofit/>
          </a:bodyPr>
          <a:lstStyle/>
          <a:p>
            <a:r>
              <a:rPr lang="en-US" sz="4000"/>
              <a:t>Conventional suspension system</a:t>
            </a:r>
            <a:endParaRPr lang="en-IN" sz="4000"/>
          </a:p>
        </p:txBody>
      </p:sp>
      <p:sp>
        <p:nvSpPr>
          <p:cNvPr id="3" name="Content Placeholder 2">
            <a:extLst>
              <a:ext uri="{FF2B5EF4-FFF2-40B4-BE49-F238E27FC236}">
                <a16:creationId xmlns:a16="http://schemas.microsoft.com/office/drawing/2014/main" id="{01C97285-42A3-47F1-B675-FBF93A8A07F3}"/>
              </a:ext>
            </a:extLst>
          </p:cNvPr>
          <p:cNvSpPr>
            <a:spLocks noGrp="1"/>
          </p:cNvSpPr>
          <p:nvPr>
            <p:ph idx="1"/>
          </p:nvPr>
        </p:nvSpPr>
        <p:spPr>
          <a:xfrm>
            <a:off x="1136396" y="2277036"/>
            <a:ext cx="5814239" cy="3461155"/>
          </a:xfrm>
        </p:spPr>
        <p:txBody>
          <a:bodyPr>
            <a:normAutofit/>
          </a:bodyPr>
          <a:lstStyle/>
          <a:p>
            <a:pPr eaLnBrk="1" hangingPunct="1"/>
            <a:r>
              <a:rPr lang="en-US" altLang="en-US" sz="2000"/>
              <a:t>Two wheels are mounted on either side of the rigid axle</a:t>
            </a:r>
          </a:p>
          <a:p>
            <a:pPr eaLnBrk="1" hangingPunct="1"/>
            <a:r>
              <a:rPr lang="en-US" altLang="en-US" sz="2000"/>
              <a:t>When one wheel encounters the bump, both the wheel do not execute parallel up and down motion</a:t>
            </a:r>
          </a:p>
          <a:p>
            <a:pPr eaLnBrk="1" hangingPunct="1"/>
            <a:r>
              <a:rPr lang="en-US" altLang="en-US" sz="2000"/>
              <a:t>So, it gives rise to gyroscopic effect and wheel wobble</a:t>
            </a:r>
          </a:p>
          <a:p>
            <a:pPr eaLnBrk="1" hangingPunct="1"/>
            <a:r>
              <a:rPr lang="en-US" altLang="en-US" sz="2000"/>
              <a:t>Rear driving wheels mounted on live axle suspended by laminated leaf springs and shock absorbers</a:t>
            </a:r>
          </a:p>
          <a:p>
            <a:endParaRPr lang="en-IN" sz="2000"/>
          </a:p>
        </p:txBody>
      </p:sp>
      <p:pic>
        <p:nvPicPr>
          <p:cNvPr id="7" name="Picture 4" descr="VWG_Volkswagen_Golf_xray 1997 2a">
            <a:extLst>
              <a:ext uri="{FF2B5EF4-FFF2-40B4-BE49-F238E27FC236}">
                <a16:creationId xmlns:a16="http://schemas.microsoft.com/office/drawing/2014/main" id="{9B4C59C6-4DDF-4166-94D7-E82C11A7279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679766" y="962301"/>
            <a:ext cx="3712869" cy="188428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6" descr="Diagram&#10;&#10;Description automatically generated">
            <a:extLst>
              <a:ext uri="{FF2B5EF4-FFF2-40B4-BE49-F238E27FC236}">
                <a16:creationId xmlns:a16="http://schemas.microsoft.com/office/drawing/2014/main" id="{369A6008-14E0-4EDA-B4EB-3BCFE6B4783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809008" y="3375824"/>
            <a:ext cx="3425673" cy="224326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a:extLst>
              <a:ext uri="{FF2B5EF4-FFF2-40B4-BE49-F238E27FC236}">
                <a16:creationId xmlns:a16="http://schemas.microsoft.com/office/drawing/2014/main" id="{5A65989E-BBD5-44D7-AA86-7AFD5D46B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66000">
                <a:srgbClr val="000000"/>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31A2881-D8D7-4A7D-ACA3-E9F849F853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0800"/>
            <a:ext cx="8153398" cy="456772"/>
          </a:xfrm>
          <a:prstGeom prst="rect">
            <a:avLst/>
          </a:prstGeom>
          <a:gradFill>
            <a:gsLst>
              <a:gs pos="0">
                <a:srgbClr val="000000">
                  <a:alpha val="63000"/>
                </a:srgbClr>
              </a:gs>
              <a:gs pos="100000">
                <a:schemeClr val="accent1">
                  <a:lumMod val="7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3423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485BC-0772-4FBC-AC16-4EDADB9435BC}"/>
              </a:ext>
            </a:extLst>
          </p:cNvPr>
          <p:cNvSpPr>
            <a:spLocks noGrp="1"/>
          </p:cNvSpPr>
          <p:nvPr>
            <p:ph type="title"/>
          </p:nvPr>
        </p:nvSpPr>
        <p:spPr>
          <a:xfrm>
            <a:off x="4965430" y="629268"/>
            <a:ext cx="6586491" cy="1286160"/>
          </a:xfrm>
        </p:spPr>
        <p:txBody>
          <a:bodyPr anchor="b">
            <a:normAutofit/>
          </a:bodyPr>
          <a:lstStyle/>
          <a:p>
            <a:r>
              <a:rPr lang="en-US" sz="4100"/>
              <a:t>Independent suspension system</a:t>
            </a:r>
            <a:endParaRPr lang="en-IN" sz="4100"/>
          </a:p>
        </p:txBody>
      </p:sp>
      <p:sp>
        <p:nvSpPr>
          <p:cNvPr id="3" name="Content Placeholder 2">
            <a:extLst>
              <a:ext uri="{FF2B5EF4-FFF2-40B4-BE49-F238E27FC236}">
                <a16:creationId xmlns:a16="http://schemas.microsoft.com/office/drawing/2014/main" id="{4C810169-BA3D-4AA2-8BE0-613327664AFE}"/>
              </a:ext>
            </a:extLst>
          </p:cNvPr>
          <p:cNvSpPr>
            <a:spLocks noGrp="1"/>
          </p:cNvSpPr>
          <p:nvPr>
            <p:ph idx="1"/>
          </p:nvPr>
        </p:nvSpPr>
        <p:spPr>
          <a:xfrm>
            <a:off x="4965431" y="2438400"/>
            <a:ext cx="6586489" cy="3785419"/>
          </a:xfrm>
        </p:spPr>
        <p:txBody>
          <a:bodyPr>
            <a:normAutofit/>
          </a:bodyPr>
          <a:lstStyle/>
          <a:p>
            <a:pPr eaLnBrk="1" hangingPunct="1">
              <a:defRPr/>
            </a:pPr>
            <a:r>
              <a:rPr lang="en-US" sz="2000"/>
              <a:t>Both the front and the rear wheel are utilized </a:t>
            </a:r>
          </a:p>
          <a:p>
            <a:pPr eaLnBrk="1" hangingPunct="1">
              <a:defRPr/>
            </a:pPr>
            <a:r>
              <a:rPr lang="en-US" sz="2000"/>
              <a:t>Design incorporated in the front wheels</a:t>
            </a:r>
          </a:p>
          <a:p>
            <a:pPr eaLnBrk="1" hangingPunct="1">
              <a:defRPr/>
            </a:pPr>
            <a:r>
              <a:rPr lang="en-US" sz="2000"/>
              <a:t>One wheel goes down ,the other wheel does not have much effect</a:t>
            </a:r>
          </a:p>
          <a:p>
            <a:pPr eaLnBrk="1" hangingPunct="1">
              <a:defRPr/>
            </a:pPr>
            <a:r>
              <a:rPr lang="en-US" sz="2000"/>
              <a:t>Basic classification of the design</a:t>
            </a:r>
          </a:p>
          <a:p>
            <a:pPr marL="457200" indent="-457200" eaLnBrk="1" hangingPunct="1">
              <a:buFont typeface="+mj-lt"/>
              <a:buAutoNum type="arabicPeriod"/>
              <a:defRPr/>
            </a:pPr>
            <a:r>
              <a:rPr lang="en-US" sz="2000" b="1"/>
              <a:t>MacPherson Strut</a:t>
            </a:r>
          </a:p>
          <a:p>
            <a:pPr marL="457200" indent="-457200" eaLnBrk="1" hangingPunct="1">
              <a:buFont typeface="+mj-lt"/>
              <a:buAutoNum type="arabicPeriod"/>
              <a:defRPr/>
            </a:pPr>
            <a:r>
              <a:rPr lang="en-US" sz="2000" b="1"/>
              <a:t>Double Wishbone</a:t>
            </a:r>
          </a:p>
          <a:p>
            <a:pPr marL="457200" indent="-457200" eaLnBrk="1" hangingPunct="1">
              <a:buFont typeface="+mj-lt"/>
              <a:buAutoNum type="arabicPeriod"/>
              <a:defRPr/>
            </a:pPr>
            <a:r>
              <a:rPr lang="en-US" sz="2000" b="1"/>
              <a:t>Multi link</a:t>
            </a:r>
          </a:p>
          <a:p>
            <a:endParaRPr lang="en-IN" sz="2000"/>
          </a:p>
        </p:txBody>
      </p:sp>
      <p:pic>
        <p:nvPicPr>
          <p:cNvPr id="5" name="Picture 4" descr="A close up of a motorcycle tire on a dusty dirt road">
            <a:extLst>
              <a:ext uri="{FF2B5EF4-FFF2-40B4-BE49-F238E27FC236}">
                <a16:creationId xmlns:a16="http://schemas.microsoft.com/office/drawing/2014/main" id="{8261A9A8-057F-AB21-DBD3-26D210E79803}"/>
              </a:ext>
            </a:extLst>
          </p:cNvPr>
          <p:cNvPicPr>
            <a:picLocks noChangeAspect="1"/>
          </p:cNvPicPr>
          <p:nvPr/>
        </p:nvPicPr>
        <p:blipFill rotWithShape="1">
          <a:blip r:embed="rId2"/>
          <a:srcRect l="17114" r="40134" b="1"/>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A68E6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5534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1A5ACB9A-B0E5-4B85-B616-BAAFCBF066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72E88C85-0C12-45AB-AB38-7DD8508C1C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6" cy="6858000"/>
            <a:chOff x="1" y="0"/>
            <a:chExt cx="12191996" cy="6858000"/>
          </a:xfrm>
        </p:grpSpPr>
        <p:sp>
          <p:nvSpPr>
            <p:cNvPr id="19" name="Rectangle 18">
              <a:extLst>
                <a:ext uri="{FF2B5EF4-FFF2-40B4-BE49-F238E27FC236}">
                  <a16:creationId xmlns:a16="http://schemas.microsoft.com/office/drawing/2014/main" id="{442F1C99-DC89-4C0E-9645-78ED266B8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ltGray">
            <a:xfrm>
              <a:off x="1" y="0"/>
              <a:ext cx="12191996" cy="6858000"/>
            </a:xfrm>
            <a:prstGeom prst="rect">
              <a:avLst/>
            </a:prstGeom>
            <a:solidFill>
              <a:srgbClr val="FFFFFF"/>
            </a:solidFill>
            <a:ln w="0">
              <a:noFill/>
              <a:prstDash val="solid"/>
              <a:round/>
              <a:headEnd/>
              <a:tailEnd/>
            </a:ln>
          </p:spPr>
          <p:txBody>
            <a:bodyPr rtlCol="0" anchor="ctr"/>
            <a:lstStyle/>
            <a:p>
              <a:pPr algn="ctr" defTabSz="457200"/>
              <a:endParaRPr lang="en-US">
                <a:solidFill>
                  <a:schemeClr val="tx1"/>
                </a:solidFill>
              </a:endParaRPr>
            </a:p>
          </p:txBody>
        </p:sp>
        <p:sp>
          <p:nvSpPr>
            <p:cNvPr id="20" name="Rectangle 19">
              <a:extLst>
                <a:ext uri="{FF2B5EF4-FFF2-40B4-BE49-F238E27FC236}">
                  <a16:creationId xmlns:a16="http://schemas.microsoft.com/office/drawing/2014/main" id="{49EB5FB3-6DE8-43D7-9A37-2E1189B12C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ltGray">
            <a:xfrm>
              <a:off x="1" y="0"/>
              <a:ext cx="12191996" cy="6858000"/>
            </a:xfrm>
            <a:prstGeom prst="rect">
              <a:avLst/>
            </a:prstGeom>
            <a:solidFill>
              <a:schemeClr val="accent1">
                <a:lumMod val="50000"/>
                <a:alpha val="25000"/>
              </a:schemeClr>
            </a:solidFill>
            <a:ln w="0">
              <a:noFill/>
              <a:prstDash val="solid"/>
              <a:round/>
              <a:headEnd/>
              <a:tailEnd/>
            </a:ln>
          </p:spPr>
          <p:txBody>
            <a:bodyPr rtlCol="0" anchor="ctr"/>
            <a:lstStyle/>
            <a:p>
              <a:pPr algn="ctr" defTabSz="457200"/>
              <a:endParaRPr lang="en-US" dirty="0">
                <a:solidFill>
                  <a:schemeClr val="tx1"/>
                </a:solidFill>
              </a:endParaRPr>
            </a:p>
          </p:txBody>
        </p:sp>
      </p:grpSp>
      <p:sp useBgFill="1">
        <p:nvSpPr>
          <p:cNvPr id="22" name="Freeform: Shape 21">
            <a:extLst>
              <a:ext uri="{FF2B5EF4-FFF2-40B4-BE49-F238E27FC236}">
                <a16:creationId xmlns:a16="http://schemas.microsoft.com/office/drawing/2014/main" id="{21CD0CBD-C727-43F9-BDFE-34D6D1A97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551875"/>
          </a:xfrm>
          <a:custGeom>
            <a:avLst/>
            <a:gdLst>
              <a:gd name="connsiteX0" fmla="*/ 0 w 12191999"/>
              <a:gd name="connsiteY0" fmla="*/ 0 h 6551875"/>
              <a:gd name="connsiteX1" fmla="*/ 12191999 w 12191999"/>
              <a:gd name="connsiteY1" fmla="*/ 0 h 6551875"/>
              <a:gd name="connsiteX2" fmla="*/ 12191999 w 12191999"/>
              <a:gd name="connsiteY2" fmla="*/ 6181404 h 6551875"/>
              <a:gd name="connsiteX3" fmla="*/ 12190147 w 12191999"/>
              <a:gd name="connsiteY3" fmla="*/ 6181361 h 6551875"/>
              <a:gd name="connsiteX4" fmla="*/ 12129821 w 12191999"/>
              <a:gd name="connsiteY4" fmla="*/ 6173424 h 6551875"/>
              <a:gd name="connsiteX5" fmla="*/ 12077433 w 12191999"/>
              <a:gd name="connsiteY5" fmla="*/ 6162311 h 6551875"/>
              <a:gd name="connsiteX6" fmla="*/ 12031397 w 12191999"/>
              <a:gd name="connsiteY6" fmla="*/ 6148023 h 6551875"/>
              <a:gd name="connsiteX7" fmla="*/ 11990121 w 12191999"/>
              <a:gd name="connsiteY7" fmla="*/ 6132148 h 6551875"/>
              <a:gd name="connsiteX8" fmla="*/ 11953609 w 12191999"/>
              <a:gd name="connsiteY8" fmla="*/ 6113098 h 6551875"/>
              <a:gd name="connsiteX9" fmla="*/ 11915509 w 12191999"/>
              <a:gd name="connsiteY9" fmla="*/ 6094048 h 6551875"/>
              <a:gd name="connsiteX10" fmla="*/ 11877409 w 12191999"/>
              <a:gd name="connsiteY10" fmla="*/ 6074998 h 6551875"/>
              <a:gd name="connsiteX11" fmla="*/ 11840897 w 12191999"/>
              <a:gd name="connsiteY11" fmla="*/ 6059123 h 6551875"/>
              <a:gd name="connsiteX12" fmla="*/ 11799621 w 12191999"/>
              <a:gd name="connsiteY12" fmla="*/ 6043248 h 6551875"/>
              <a:gd name="connsiteX13" fmla="*/ 11753583 w 12191999"/>
              <a:gd name="connsiteY13" fmla="*/ 6027373 h 6551875"/>
              <a:gd name="connsiteX14" fmla="*/ 11701197 w 12191999"/>
              <a:gd name="connsiteY14" fmla="*/ 6016261 h 6551875"/>
              <a:gd name="connsiteX15" fmla="*/ 11640871 w 12191999"/>
              <a:gd name="connsiteY15" fmla="*/ 6009911 h 6551875"/>
              <a:gd name="connsiteX16" fmla="*/ 11572609 w 12191999"/>
              <a:gd name="connsiteY16" fmla="*/ 6006736 h 6551875"/>
              <a:gd name="connsiteX17" fmla="*/ 11504347 w 12191999"/>
              <a:gd name="connsiteY17" fmla="*/ 6009911 h 6551875"/>
              <a:gd name="connsiteX18" fmla="*/ 11444021 w 12191999"/>
              <a:gd name="connsiteY18" fmla="*/ 6016261 h 6551875"/>
              <a:gd name="connsiteX19" fmla="*/ 11391633 w 12191999"/>
              <a:gd name="connsiteY19" fmla="*/ 6027373 h 6551875"/>
              <a:gd name="connsiteX20" fmla="*/ 11345597 w 12191999"/>
              <a:gd name="connsiteY20" fmla="*/ 6043248 h 6551875"/>
              <a:gd name="connsiteX21" fmla="*/ 11304321 w 12191999"/>
              <a:gd name="connsiteY21" fmla="*/ 6059123 h 6551875"/>
              <a:gd name="connsiteX22" fmla="*/ 11267809 w 12191999"/>
              <a:gd name="connsiteY22" fmla="*/ 6074998 h 6551875"/>
              <a:gd name="connsiteX23" fmla="*/ 11229709 w 12191999"/>
              <a:gd name="connsiteY23" fmla="*/ 6094048 h 6551875"/>
              <a:gd name="connsiteX24" fmla="*/ 11191609 w 12191999"/>
              <a:gd name="connsiteY24" fmla="*/ 6113098 h 6551875"/>
              <a:gd name="connsiteX25" fmla="*/ 11155097 w 12191999"/>
              <a:gd name="connsiteY25" fmla="*/ 6132148 h 6551875"/>
              <a:gd name="connsiteX26" fmla="*/ 11113821 w 12191999"/>
              <a:gd name="connsiteY26" fmla="*/ 6148023 h 6551875"/>
              <a:gd name="connsiteX27" fmla="*/ 11067783 w 12191999"/>
              <a:gd name="connsiteY27" fmla="*/ 6162311 h 6551875"/>
              <a:gd name="connsiteX28" fmla="*/ 11015397 w 12191999"/>
              <a:gd name="connsiteY28" fmla="*/ 6173423 h 6551875"/>
              <a:gd name="connsiteX29" fmla="*/ 10955071 w 12191999"/>
              <a:gd name="connsiteY29" fmla="*/ 6181361 h 6551875"/>
              <a:gd name="connsiteX30" fmla="*/ 10886809 w 12191999"/>
              <a:gd name="connsiteY30" fmla="*/ 6182948 h 6551875"/>
              <a:gd name="connsiteX31" fmla="*/ 10818547 w 12191999"/>
              <a:gd name="connsiteY31" fmla="*/ 6181361 h 6551875"/>
              <a:gd name="connsiteX32" fmla="*/ 10758221 w 12191999"/>
              <a:gd name="connsiteY32" fmla="*/ 6173423 h 6551875"/>
              <a:gd name="connsiteX33" fmla="*/ 10705833 w 12191999"/>
              <a:gd name="connsiteY33" fmla="*/ 6162311 h 6551875"/>
              <a:gd name="connsiteX34" fmla="*/ 10659797 w 12191999"/>
              <a:gd name="connsiteY34" fmla="*/ 6148023 h 6551875"/>
              <a:gd name="connsiteX35" fmla="*/ 10618521 w 12191999"/>
              <a:gd name="connsiteY35" fmla="*/ 6132148 h 6551875"/>
              <a:gd name="connsiteX36" fmla="*/ 10582009 w 12191999"/>
              <a:gd name="connsiteY36" fmla="*/ 6113098 h 6551875"/>
              <a:gd name="connsiteX37" fmla="*/ 10543909 w 12191999"/>
              <a:gd name="connsiteY37" fmla="*/ 6094048 h 6551875"/>
              <a:gd name="connsiteX38" fmla="*/ 10505809 w 12191999"/>
              <a:gd name="connsiteY38" fmla="*/ 6074998 h 6551875"/>
              <a:gd name="connsiteX39" fmla="*/ 10469297 w 12191999"/>
              <a:gd name="connsiteY39" fmla="*/ 6059123 h 6551875"/>
              <a:gd name="connsiteX40" fmla="*/ 10428021 w 12191999"/>
              <a:gd name="connsiteY40" fmla="*/ 6043248 h 6551875"/>
              <a:gd name="connsiteX41" fmla="*/ 10381983 w 12191999"/>
              <a:gd name="connsiteY41" fmla="*/ 6027373 h 6551875"/>
              <a:gd name="connsiteX42" fmla="*/ 10329597 w 12191999"/>
              <a:gd name="connsiteY42" fmla="*/ 6016261 h 6551875"/>
              <a:gd name="connsiteX43" fmla="*/ 10269271 w 12191999"/>
              <a:gd name="connsiteY43" fmla="*/ 6009911 h 6551875"/>
              <a:gd name="connsiteX44" fmla="*/ 10201009 w 12191999"/>
              <a:gd name="connsiteY44" fmla="*/ 6006736 h 6551875"/>
              <a:gd name="connsiteX45" fmla="*/ 10132747 w 12191999"/>
              <a:gd name="connsiteY45" fmla="*/ 6009911 h 6551875"/>
              <a:gd name="connsiteX46" fmla="*/ 10072421 w 12191999"/>
              <a:gd name="connsiteY46" fmla="*/ 6016261 h 6551875"/>
              <a:gd name="connsiteX47" fmla="*/ 10020033 w 12191999"/>
              <a:gd name="connsiteY47" fmla="*/ 6027373 h 6551875"/>
              <a:gd name="connsiteX48" fmla="*/ 9973997 w 12191999"/>
              <a:gd name="connsiteY48" fmla="*/ 6043248 h 6551875"/>
              <a:gd name="connsiteX49" fmla="*/ 9932721 w 12191999"/>
              <a:gd name="connsiteY49" fmla="*/ 6059123 h 6551875"/>
              <a:gd name="connsiteX50" fmla="*/ 9896209 w 12191999"/>
              <a:gd name="connsiteY50" fmla="*/ 6074998 h 6551875"/>
              <a:gd name="connsiteX51" fmla="*/ 9820009 w 12191999"/>
              <a:gd name="connsiteY51" fmla="*/ 6113098 h 6551875"/>
              <a:gd name="connsiteX52" fmla="*/ 9783497 w 12191999"/>
              <a:gd name="connsiteY52" fmla="*/ 6132148 h 6551875"/>
              <a:gd name="connsiteX53" fmla="*/ 9742221 w 12191999"/>
              <a:gd name="connsiteY53" fmla="*/ 6148023 h 6551875"/>
              <a:gd name="connsiteX54" fmla="*/ 9696183 w 12191999"/>
              <a:gd name="connsiteY54" fmla="*/ 6162311 h 6551875"/>
              <a:gd name="connsiteX55" fmla="*/ 9643797 w 12191999"/>
              <a:gd name="connsiteY55" fmla="*/ 6173423 h 6551875"/>
              <a:gd name="connsiteX56" fmla="*/ 9583471 w 12191999"/>
              <a:gd name="connsiteY56" fmla="*/ 6181361 h 6551875"/>
              <a:gd name="connsiteX57" fmla="*/ 9515209 w 12191999"/>
              <a:gd name="connsiteY57" fmla="*/ 6182948 h 6551875"/>
              <a:gd name="connsiteX58" fmla="*/ 9446947 w 12191999"/>
              <a:gd name="connsiteY58" fmla="*/ 6181361 h 6551875"/>
              <a:gd name="connsiteX59" fmla="*/ 9386621 w 12191999"/>
              <a:gd name="connsiteY59" fmla="*/ 6173423 h 6551875"/>
              <a:gd name="connsiteX60" fmla="*/ 9334233 w 12191999"/>
              <a:gd name="connsiteY60" fmla="*/ 6162311 h 6551875"/>
              <a:gd name="connsiteX61" fmla="*/ 9288197 w 12191999"/>
              <a:gd name="connsiteY61" fmla="*/ 6148023 h 6551875"/>
              <a:gd name="connsiteX62" fmla="*/ 9246921 w 12191999"/>
              <a:gd name="connsiteY62" fmla="*/ 6132148 h 6551875"/>
              <a:gd name="connsiteX63" fmla="*/ 9210409 w 12191999"/>
              <a:gd name="connsiteY63" fmla="*/ 6113098 h 6551875"/>
              <a:gd name="connsiteX64" fmla="*/ 9172309 w 12191999"/>
              <a:gd name="connsiteY64" fmla="*/ 6094048 h 6551875"/>
              <a:gd name="connsiteX65" fmla="*/ 9134209 w 12191999"/>
              <a:gd name="connsiteY65" fmla="*/ 6074998 h 6551875"/>
              <a:gd name="connsiteX66" fmla="*/ 9097697 w 12191999"/>
              <a:gd name="connsiteY66" fmla="*/ 6059123 h 6551875"/>
              <a:gd name="connsiteX67" fmla="*/ 9056421 w 12191999"/>
              <a:gd name="connsiteY67" fmla="*/ 6043248 h 6551875"/>
              <a:gd name="connsiteX68" fmla="*/ 9010383 w 12191999"/>
              <a:gd name="connsiteY68" fmla="*/ 6027373 h 6551875"/>
              <a:gd name="connsiteX69" fmla="*/ 8957997 w 12191999"/>
              <a:gd name="connsiteY69" fmla="*/ 6016261 h 6551875"/>
              <a:gd name="connsiteX70" fmla="*/ 8897671 w 12191999"/>
              <a:gd name="connsiteY70" fmla="*/ 6009911 h 6551875"/>
              <a:gd name="connsiteX71" fmla="*/ 8827821 w 12191999"/>
              <a:gd name="connsiteY71" fmla="*/ 6006736 h 6551875"/>
              <a:gd name="connsiteX72" fmla="*/ 8761147 w 12191999"/>
              <a:gd name="connsiteY72" fmla="*/ 6009911 h 6551875"/>
              <a:gd name="connsiteX73" fmla="*/ 8700821 w 12191999"/>
              <a:gd name="connsiteY73" fmla="*/ 6016261 h 6551875"/>
              <a:gd name="connsiteX74" fmla="*/ 8648433 w 12191999"/>
              <a:gd name="connsiteY74" fmla="*/ 6027373 h 6551875"/>
              <a:gd name="connsiteX75" fmla="*/ 8602397 w 12191999"/>
              <a:gd name="connsiteY75" fmla="*/ 6043248 h 6551875"/>
              <a:gd name="connsiteX76" fmla="*/ 8561121 w 12191999"/>
              <a:gd name="connsiteY76" fmla="*/ 6059123 h 6551875"/>
              <a:gd name="connsiteX77" fmla="*/ 8524609 w 12191999"/>
              <a:gd name="connsiteY77" fmla="*/ 6074998 h 6551875"/>
              <a:gd name="connsiteX78" fmla="*/ 8486509 w 12191999"/>
              <a:gd name="connsiteY78" fmla="*/ 6094048 h 6551875"/>
              <a:gd name="connsiteX79" fmla="*/ 8448409 w 12191999"/>
              <a:gd name="connsiteY79" fmla="*/ 6113098 h 6551875"/>
              <a:gd name="connsiteX80" fmla="*/ 8411897 w 12191999"/>
              <a:gd name="connsiteY80" fmla="*/ 6132148 h 6551875"/>
              <a:gd name="connsiteX81" fmla="*/ 8370622 w 12191999"/>
              <a:gd name="connsiteY81" fmla="*/ 6148023 h 6551875"/>
              <a:gd name="connsiteX82" fmla="*/ 8324584 w 12191999"/>
              <a:gd name="connsiteY82" fmla="*/ 6162311 h 6551875"/>
              <a:gd name="connsiteX83" fmla="*/ 8272197 w 12191999"/>
              <a:gd name="connsiteY83" fmla="*/ 6173423 h 6551875"/>
              <a:gd name="connsiteX84" fmla="*/ 8211872 w 12191999"/>
              <a:gd name="connsiteY84" fmla="*/ 6181361 h 6551875"/>
              <a:gd name="connsiteX85" fmla="*/ 8143609 w 12191999"/>
              <a:gd name="connsiteY85" fmla="*/ 6182948 h 6551875"/>
              <a:gd name="connsiteX86" fmla="*/ 8075347 w 12191999"/>
              <a:gd name="connsiteY86" fmla="*/ 6181361 h 6551875"/>
              <a:gd name="connsiteX87" fmla="*/ 8015022 w 12191999"/>
              <a:gd name="connsiteY87" fmla="*/ 6173423 h 6551875"/>
              <a:gd name="connsiteX88" fmla="*/ 7962634 w 12191999"/>
              <a:gd name="connsiteY88" fmla="*/ 6162311 h 6551875"/>
              <a:gd name="connsiteX89" fmla="*/ 7916597 w 12191999"/>
              <a:gd name="connsiteY89" fmla="*/ 6148023 h 6551875"/>
              <a:gd name="connsiteX90" fmla="*/ 7875322 w 12191999"/>
              <a:gd name="connsiteY90" fmla="*/ 6132148 h 6551875"/>
              <a:gd name="connsiteX91" fmla="*/ 7838809 w 12191999"/>
              <a:gd name="connsiteY91" fmla="*/ 6113098 h 6551875"/>
              <a:gd name="connsiteX92" fmla="*/ 7800709 w 12191999"/>
              <a:gd name="connsiteY92" fmla="*/ 6094048 h 6551875"/>
              <a:gd name="connsiteX93" fmla="*/ 7762609 w 12191999"/>
              <a:gd name="connsiteY93" fmla="*/ 6074998 h 6551875"/>
              <a:gd name="connsiteX94" fmla="*/ 7726097 w 12191999"/>
              <a:gd name="connsiteY94" fmla="*/ 6059123 h 6551875"/>
              <a:gd name="connsiteX95" fmla="*/ 7684822 w 12191999"/>
              <a:gd name="connsiteY95" fmla="*/ 6043248 h 6551875"/>
              <a:gd name="connsiteX96" fmla="*/ 7638784 w 12191999"/>
              <a:gd name="connsiteY96" fmla="*/ 6027373 h 6551875"/>
              <a:gd name="connsiteX97" fmla="*/ 7586397 w 12191999"/>
              <a:gd name="connsiteY97" fmla="*/ 6016261 h 6551875"/>
              <a:gd name="connsiteX98" fmla="*/ 7526072 w 12191999"/>
              <a:gd name="connsiteY98" fmla="*/ 6009911 h 6551875"/>
              <a:gd name="connsiteX99" fmla="*/ 7457809 w 12191999"/>
              <a:gd name="connsiteY99" fmla="*/ 6006736 h 6551875"/>
              <a:gd name="connsiteX100" fmla="*/ 7389547 w 12191999"/>
              <a:gd name="connsiteY100" fmla="*/ 6009911 h 6551875"/>
              <a:gd name="connsiteX101" fmla="*/ 7329222 w 12191999"/>
              <a:gd name="connsiteY101" fmla="*/ 6016261 h 6551875"/>
              <a:gd name="connsiteX102" fmla="*/ 7276834 w 12191999"/>
              <a:gd name="connsiteY102" fmla="*/ 6027373 h 6551875"/>
              <a:gd name="connsiteX103" fmla="*/ 7230797 w 12191999"/>
              <a:gd name="connsiteY103" fmla="*/ 6043248 h 6551875"/>
              <a:gd name="connsiteX104" fmla="*/ 7189522 w 12191999"/>
              <a:gd name="connsiteY104" fmla="*/ 6059123 h 6551875"/>
              <a:gd name="connsiteX105" fmla="*/ 7153009 w 12191999"/>
              <a:gd name="connsiteY105" fmla="*/ 6074998 h 6551875"/>
              <a:gd name="connsiteX106" fmla="*/ 7114909 w 12191999"/>
              <a:gd name="connsiteY106" fmla="*/ 6094048 h 6551875"/>
              <a:gd name="connsiteX107" fmla="*/ 7076809 w 12191999"/>
              <a:gd name="connsiteY107" fmla="*/ 6113098 h 6551875"/>
              <a:gd name="connsiteX108" fmla="*/ 7040297 w 12191999"/>
              <a:gd name="connsiteY108" fmla="*/ 6132148 h 6551875"/>
              <a:gd name="connsiteX109" fmla="*/ 6999022 w 12191999"/>
              <a:gd name="connsiteY109" fmla="*/ 6148023 h 6551875"/>
              <a:gd name="connsiteX110" fmla="*/ 6952984 w 12191999"/>
              <a:gd name="connsiteY110" fmla="*/ 6162311 h 6551875"/>
              <a:gd name="connsiteX111" fmla="*/ 6900597 w 12191999"/>
              <a:gd name="connsiteY111" fmla="*/ 6173423 h 6551875"/>
              <a:gd name="connsiteX112" fmla="*/ 6840272 w 12191999"/>
              <a:gd name="connsiteY112" fmla="*/ 6181361 h 6551875"/>
              <a:gd name="connsiteX113" fmla="*/ 6781800 w 12191999"/>
              <a:gd name="connsiteY113" fmla="*/ 6182721 h 6551875"/>
              <a:gd name="connsiteX114" fmla="*/ 6723328 w 12191999"/>
              <a:gd name="connsiteY114" fmla="*/ 6181361 h 6551875"/>
              <a:gd name="connsiteX115" fmla="*/ 6663003 w 12191999"/>
              <a:gd name="connsiteY115" fmla="*/ 6173423 h 6551875"/>
              <a:gd name="connsiteX116" fmla="*/ 6610615 w 12191999"/>
              <a:gd name="connsiteY116" fmla="*/ 6162311 h 6551875"/>
              <a:gd name="connsiteX117" fmla="*/ 6564578 w 12191999"/>
              <a:gd name="connsiteY117" fmla="*/ 6148023 h 6551875"/>
              <a:gd name="connsiteX118" fmla="*/ 6523303 w 12191999"/>
              <a:gd name="connsiteY118" fmla="*/ 6132148 h 6551875"/>
              <a:gd name="connsiteX119" fmla="*/ 6486790 w 12191999"/>
              <a:gd name="connsiteY119" fmla="*/ 6113098 h 6551875"/>
              <a:gd name="connsiteX120" fmla="*/ 6448690 w 12191999"/>
              <a:gd name="connsiteY120" fmla="*/ 6094048 h 6551875"/>
              <a:gd name="connsiteX121" fmla="*/ 6410590 w 12191999"/>
              <a:gd name="connsiteY121" fmla="*/ 6074998 h 6551875"/>
              <a:gd name="connsiteX122" fmla="*/ 6374078 w 12191999"/>
              <a:gd name="connsiteY122" fmla="*/ 6059123 h 6551875"/>
              <a:gd name="connsiteX123" fmla="*/ 6332803 w 12191999"/>
              <a:gd name="connsiteY123" fmla="*/ 6043248 h 6551875"/>
              <a:gd name="connsiteX124" fmla="*/ 6286765 w 12191999"/>
              <a:gd name="connsiteY124" fmla="*/ 6027373 h 6551875"/>
              <a:gd name="connsiteX125" fmla="*/ 6234378 w 12191999"/>
              <a:gd name="connsiteY125" fmla="*/ 6016261 h 6551875"/>
              <a:gd name="connsiteX126" fmla="*/ 6174053 w 12191999"/>
              <a:gd name="connsiteY126" fmla="*/ 6009911 h 6551875"/>
              <a:gd name="connsiteX127" fmla="*/ 6105790 w 12191999"/>
              <a:gd name="connsiteY127" fmla="*/ 6006736 h 6551875"/>
              <a:gd name="connsiteX128" fmla="*/ 6096000 w 12191999"/>
              <a:gd name="connsiteY128" fmla="*/ 6007191 h 6551875"/>
              <a:gd name="connsiteX129" fmla="*/ 6086211 w 12191999"/>
              <a:gd name="connsiteY129" fmla="*/ 6006736 h 6551875"/>
              <a:gd name="connsiteX130" fmla="*/ 6017949 w 12191999"/>
              <a:gd name="connsiteY130" fmla="*/ 6009911 h 6551875"/>
              <a:gd name="connsiteX131" fmla="*/ 5957622 w 12191999"/>
              <a:gd name="connsiteY131" fmla="*/ 6016261 h 6551875"/>
              <a:gd name="connsiteX132" fmla="*/ 5905235 w 12191999"/>
              <a:gd name="connsiteY132" fmla="*/ 6027373 h 6551875"/>
              <a:gd name="connsiteX133" fmla="*/ 5859197 w 12191999"/>
              <a:gd name="connsiteY133" fmla="*/ 6043248 h 6551875"/>
              <a:gd name="connsiteX134" fmla="*/ 5817922 w 12191999"/>
              <a:gd name="connsiteY134" fmla="*/ 6059123 h 6551875"/>
              <a:gd name="connsiteX135" fmla="*/ 5781409 w 12191999"/>
              <a:gd name="connsiteY135" fmla="*/ 6074998 h 6551875"/>
              <a:gd name="connsiteX136" fmla="*/ 5743309 w 12191999"/>
              <a:gd name="connsiteY136" fmla="*/ 6094048 h 6551875"/>
              <a:gd name="connsiteX137" fmla="*/ 5705211 w 12191999"/>
              <a:gd name="connsiteY137" fmla="*/ 6113098 h 6551875"/>
              <a:gd name="connsiteX138" fmla="*/ 5668697 w 12191999"/>
              <a:gd name="connsiteY138" fmla="*/ 6132148 h 6551875"/>
              <a:gd name="connsiteX139" fmla="*/ 5627422 w 12191999"/>
              <a:gd name="connsiteY139" fmla="*/ 6148023 h 6551875"/>
              <a:gd name="connsiteX140" fmla="*/ 5581384 w 12191999"/>
              <a:gd name="connsiteY140" fmla="*/ 6162311 h 6551875"/>
              <a:gd name="connsiteX141" fmla="*/ 5528997 w 12191999"/>
              <a:gd name="connsiteY141" fmla="*/ 6173423 h 6551875"/>
              <a:gd name="connsiteX142" fmla="*/ 5468672 w 12191999"/>
              <a:gd name="connsiteY142" fmla="*/ 6181361 h 6551875"/>
              <a:gd name="connsiteX143" fmla="*/ 5410200 w 12191999"/>
              <a:gd name="connsiteY143" fmla="*/ 6182721 h 6551875"/>
              <a:gd name="connsiteX144" fmla="*/ 5351728 w 12191999"/>
              <a:gd name="connsiteY144" fmla="*/ 6181361 h 6551875"/>
              <a:gd name="connsiteX145" fmla="*/ 5291402 w 12191999"/>
              <a:gd name="connsiteY145" fmla="*/ 6173423 h 6551875"/>
              <a:gd name="connsiteX146" fmla="*/ 5239015 w 12191999"/>
              <a:gd name="connsiteY146" fmla="*/ 6162311 h 6551875"/>
              <a:gd name="connsiteX147" fmla="*/ 5192979 w 12191999"/>
              <a:gd name="connsiteY147" fmla="*/ 6148023 h 6551875"/>
              <a:gd name="connsiteX148" fmla="*/ 5151703 w 12191999"/>
              <a:gd name="connsiteY148" fmla="*/ 6132148 h 6551875"/>
              <a:gd name="connsiteX149" fmla="*/ 5115190 w 12191999"/>
              <a:gd name="connsiteY149" fmla="*/ 6113098 h 6551875"/>
              <a:gd name="connsiteX150" fmla="*/ 5077092 w 12191999"/>
              <a:gd name="connsiteY150" fmla="*/ 6094048 h 6551875"/>
              <a:gd name="connsiteX151" fmla="*/ 5038990 w 12191999"/>
              <a:gd name="connsiteY151" fmla="*/ 6074998 h 6551875"/>
              <a:gd name="connsiteX152" fmla="*/ 5002479 w 12191999"/>
              <a:gd name="connsiteY152" fmla="*/ 6059123 h 6551875"/>
              <a:gd name="connsiteX153" fmla="*/ 4961203 w 12191999"/>
              <a:gd name="connsiteY153" fmla="*/ 6043248 h 6551875"/>
              <a:gd name="connsiteX154" fmla="*/ 4915166 w 12191999"/>
              <a:gd name="connsiteY154" fmla="*/ 6027373 h 6551875"/>
              <a:gd name="connsiteX155" fmla="*/ 4862778 w 12191999"/>
              <a:gd name="connsiteY155" fmla="*/ 6016261 h 6551875"/>
              <a:gd name="connsiteX156" fmla="*/ 4802454 w 12191999"/>
              <a:gd name="connsiteY156" fmla="*/ 6009911 h 6551875"/>
              <a:gd name="connsiteX157" fmla="*/ 4734190 w 12191999"/>
              <a:gd name="connsiteY157" fmla="*/ 6006736 h 6551875"/>
              <a:gd name="connsiteX158" fmla="*/ 4665929 w 12191999"/>
              <a:gd name="connsiteY158" fmla="*/ 6009911 h 6551875"/>
              <a:gd name="connsiteX159" fmla="*/ 4605603 w 12191999"/>
              <a:gd name="connsiteY159" fmla="*/ 6016261 h 6551875"/>
              <a:gd name="connsiteX160" fmla="*/ 4553217 w 12191999"/>
              <a:gd name="connsiteY160" fmla="*/ 6027373 h 6551875"/>
              <a:gd name="connsiteX161" fmla="*/ 4507178 w 12191999"/>
              <a:gd name="connsiteY161" fmla="*/ 6043248 h 6551875"/>
              <a:gd name="connsiteX162" fmla="*/ 4465903 w 12191999"/>
              <a:gd name="connsiteY162" fmla="*/ 6059123 h 6551875"/>
              <a:gd name="connsiteX163" fmla="*/ 4429390 w 12191999"/>
              <a:gd name="connsiteY163" fmla="*/ 6074998 h 6551875"/>
              <a:gd name="connsiteX164" fmla="*/ 4353190 w 12191999"/>
              <a:gd name="connsiteY164" fmla="*/ 6113098 h 6551875"/>
              <a:gd name="connsiteX165" fmla="*/ 4316678 w 12191999"/>
              <a:gd name="connsiteY165" fmla="*/ 6132148 h 6551875"/>
              <a:gd name="connsiteX166" fmla="*/ 4275403 w 12191999"/>
              <a:gd name="connsiteY166" fmla="*/ 6148023 h 6551875"/>
              <a:gd name="connsiteX167" fmla="*/ 4229365 w 12191999"/>
              <a:gd name="connsiteY167" fmla="*/ 6162311 h 6551875"/>
              <a:gd name="connsiteX168" fmla="*/ 4176978 w 12191999"/>
              <a:gd name="connsiteY168" fmla="*/ 6173423 h 6551875"/>
              <a:gd name="connsiteX169" fmla="*/ 4116653 w 12191999"/>
              <a:gd name="connsiteY169" fmla="*/ 6181361 h 6551875"/>
              <a:gd name="connsiteX170" fmla="*/ 4048390 w 12191999"/>
              <a:gd name="connsiteY170" fmla="*/ 6182948 h 6551875"/>
              <a:gd name="connsiteX171" fmla="*/ 3980128 w 12191999"/>
              <a:gd name="connsiteY171" fmla="*/ 6181361 h 6551875"/>
              <a:gd name="connsiteX172" fmla="*/ 3919803 w 12191999"/>
              <a:gd name="connsiteY172" fmla="*/ 6173423 h 6551875"/>
              <a:gd name="connsiteX173" fmla="*/ 3867415 w 12191999"/>
              <a:gd name="connsiteY173" fmla="*/ 6162311 h 6551875"/>
              <a:gd name="connsiteX174" fmla="*/ 3821378 w 12191999"/>
              <a:gd name="connsiteY174" fmla="*/ 6148023 h 6551875"/>
              <a:gd name="connsiteX175" fmla="*/ 3780103 w 12191999"/>
              <a:gd name="connsiteY175" fmla="*/ 6132148 h 6551875"/>
              <a:gd name="connsiteX176" fmla="*/ 3743590 w 12191999"/>
              <a:gd name="connsiteY176" fmla="*/ 6113098 h 6551875"/>
              <a:gd name="connsiteX177" fmla="*/ 3705490 w 12191999"/>
              <a:gd name="connsiteY177" fmla="*/ 6094048 h 6551875"/>
              <a:gd name="connsiteX178" fmla="*/ 3667390 w 12191999"/>
              <a:gd name="connsiteY178" fmla="*/ 6074998 h 6551875"/>
              <a:gd name="connsiteX179" fmla="*/ 3630878 w 12191999"/>
              <a:gd name="connsiteY179" fmla="*/ 6059123 h 6551875"/>
              <a:gd name="connsiteX180" fmla="*/ 3589603 w 12191999"/>
              <a:gd name="connsiteY180" fmla="*/ 6043248 h 6551875"/>
              <a:gd name="connsiteX181" fmla="*/ 3543565 w 12191999"/>
              <a:gd name="connsiteY181" fmla="*/ 6027373 h 6551875"/>
              <a:gd name="connsiteX182" fmla="*/ 3491178 w 12191999"/>
              <a:gd name="connsiteY182" fmla="*/ 6016261 h 6551875"/>
              <a:gd name="connsiteX183" fmla="*/ 3430853 w 12191999"/>
              <a:gd name="connsiteY183" fmla="*/ 6009911 h 6551875"/>
              <a:gd name="connsiteX184" fmla="*/ 3361003 w 12191999"/>
              <a:gd name="connsiteY184" fmla="*/ 6006736 h 6551875"/>
              <a:gd name="connsiteX185" fmla="*/ 3294328 w 12191999"/>
              <a:gd name="connsiteY185" fmla="*/ 6009911 h 6551875"/>
              <a:gd name="connsiteX186" fmla="*/ 3234003 w 12191999"/>
              <a:gd name="connsiteY186" fmla="*/ 6016261 h 6551875"/>
              <a:gd name="connsiteX187" fmla="*/ 3181615 w 12191999"/>
              <a:gd name="connsiteY187" fmla="*/ 6027373 h 6551875"/>
              <a:gd name="connsiteX188" fmla="*/ 3135578 w 12191999"/>
              <a:gd name="connsiteY188" fmla="*/ 6043248 h 6551875"/>
              <a:gd name="connsiteX189" fmla="*/ 3094303 w 12191999"/>
              <a:gd name="connsiteY189" fmla="*/ 6059123 h 6551875"/>
              <a:gd name="connsiteX190" fmla="*/ 3057790 w 12191999"/>
              <a:gd name="connsiteY190" fmla="*/ 6074998 h 6551875"/>
              <a:gd name="connsiteX191" fmla="*/ 3019690 w 12191999"/>
              <a:gd name="connsiteY191" fmla="*/ 6094048 h 6551875"/>
              <a:gd name="connsiteX192" fmla="*/ 2981590 w 12191999"/>
              <a:gd name="connsiteY192" fmla="*/ 6113098 h 6551875"/>
              <a:gd name="connsiteX193" fmla="*/ 2945078 w 12191999"/>
              <a:gd name="connsiteY193" fmla="*/ 6132148 h 6551875"/>
              <a:gd name="connsiteX194" fmla="*/ 2903803 w 12191999"/>
              <a:gd name="connsiteY194" fmla="*/ 6148023 h 6551875"/>
              <a:gd name="connsiteX195" fmla="*/ 2857765 w 12191999"/>
              <a:gd name="connsiteY195" fmla="*/ 6162311 h 6551875"/>
              <a:gd name="connsiteX196" fmla="*/ 2805378 w 12191999"/>
              <a:gd name="connsiteY196" fmla="*/ 6173423 h 6551875"/>
              <a:gd name="connsiteX197" fmla="*/ 2745053 w 12191999"/>
              <a:gd name="connsiteY197" fmla="*/ 6181361 h 6551875"/>
              <a:gd name="connsiteX198" fmla="*/ 2676790 w 12191999"/>
              <a:gd name="connsiteY198" fmla="*/ 6182948 h 6551875"/>
              <a:gd name="connsiteX199" fmla="*/ 2608528 w 12191999"/>
              <a:gd name="connsiteY199" fmla="*/ 6181361 h 6551875"/>
              <a:gd name="connsiteX200" fmla="*/ 2548203 w 12191999"/>
              <a:gd name="connsiteY200" fmla="*/ 6173423 h 6551875"/>
              <a:gd name="connsiteX201" fmla="*/ 2495815 w 12191999"/>
              <a:gd name="connsiteY201" fmla="*/ 6162311 h 6551875"/>
              <a:gd name="connsiteX202" fmla="*/ 2449778 w 12191999"/>
              <a:gd name="connsiteY202" fmla="*/ 6148023 h 6551875"/>
              <a:gd name="connsiteX203" fmla="*/ 2408503 w 12191999"/>
              <a:gd name="connsiteY203" fmla="*/ 6132148 h 6551875"/>
              <a:gd name="connsiteX204" fmla="*/ 2371990 w 12191999"/>
              <a:gd name="connsiteY204" fmla="*/ 6113098 h 6551875"/>
              <a:gd name="connsiteX205" fmla="*/ 2333890 w 12191999"/>
              <a:gd name="connsiteY205" fmla="*/ 6094048 h 6551875"/>
              <a:gd name="connsiteX206" fmla="*/ 2295790 w 12191999"/>
              <a:gd name="connsiteY206" fmla="*/ 6074998 h 6551875"/>
              <a:gd name="connsiteX207" fmla="*/ 2259278 w 12191999"/>
              <a:gd name="connsiteY207" fmla="*/ 6059123 h 6551875"/>
              <a:gd name="connsiteX208" fmla="*/ 2218003 w 12191999"/>
              <a:gd name="connsiteY208" fmla="*/ 6043248 h 6551875"/>
              <a:gd name="connsiteX209" fmla="*/ 2171965 w 12191999"/>
              <a:gd name="connsiteY209" fmla="*/ 6027373 h 6551875"/>
              <a:gd name="connsiteX210" fmla="*/ 2119578 w 12191999"/>
              <a:gd name="connsiteY210" fmla="*/ 6016261 h 6551875"/>
              <a:gd name="connsiteX211" fmla="*/ 2059253 w 12191999"/>
              <a:gd name="connsiteY211" fmla="*/ 6009911 h 6551875"/>
              <a:gd name="connsiteX212" fmla="*/ 1990990 w 12191999"/>
              <a:gd name="connsiteY212" fmla="*/ 6006736 h 6551875"/>
              <a:gd name="connsiteX213" fmla="*/ 1922728 w 12191999"/>
              <a:gd name="connsiteY213" fmla="*/ 6009911 h 6551875"/>
              <a:gd name="connsiteX214" fmla="*/ 1862403 w 12191999"/>
              <a:gd name="connsiteY214" fmla="*/ 6016261 h 6551875"/>
              <a:gd name="connsiteX215" fmla="*/ 1810015 w 12191999"/>
              <a:gd name="connsiteY215" fmla="*/ 6027373 h 6551875"/>
              <a:gd name="connsiteX216" fmla="*/ 1763978 w 12191999"/>
              <a:gd name="connsiteY216" fmla="*/ 6043248 h 6551875"/>
              <a:gd name="connsiteX217" fmla="*/ 1722703 w 12191999"/>
              <a:gd name="connsiteY217" fmla="*/ 6059123 h 6551875"/>
              <a:gd name="connsiteX218" fmla="*/ 1686190 w 12191999"/>
              <a:gd name="connsiteY218" fmla="*/ 6074998 h 6551875"/>
              <a:gd name="connsiteX219" fmla="*/ 1648090 w 12191999"/>
              <a:gd name="connsiteY219" fmla="*/ 6094048 h 6551875"/>
              <a:gd name="connsiteX220" fmla="*/ 1609990 w 12191999"/>
              <a:gd name="connsiteY220" fmla="*/ 6113098 h 6551875"/>
              <a:gd name="connsiteX221" fmla="*/ 1573478 w 12191999"/>
              <a:gd name="connsiteY221" fmla="*/ 6132148 h 6551875"/>
              <a:gd name="connsiteX222" fmla="*/ 1532203 w 12191999"/>
              <a:gd name="connsiteY222" fmla="*/ 6148023 h 6551875"/>
              <a:gd name="connsiteX223" fmla="*/ 1486165 w 12191999"/>
              <a:gd name="connsiteY223" fmla="*/ 6162311 h 6551875"/>
              <a:gd name="connsiteX224" fmla="*/ 1433778 w 12191999"/>
              <a:gd name="connsiteY224" fmla="*/ 6173423 h 6551875"/>
              <a:gd name="connsiteX225" fmla="*/ 1373453 w 12191999"/>
              <a:gd name="connsiteY225" fmla="*/ 6181361 h 6551875"/>
              <a:gd name="connsiteX226" fmla="*/ 1305190 w 12191999"/>
              <a:gd name="connsiteY226" fmla="*/ 6182948 h 6551875"/>
              <a:gd name="connsiteX227" fmla="*/ 1236928 w 12191999"/>
              <a:gd name="connsiteY227" fmla="*/ 6181361 h 6551875"/>
              <a:gd name="connsiteX228" fmla="*/ 1176603 w 12191999"/>
              <a:gd name="connsiteY228" fmla="*/ 6173423 h 6551875"/>
              <a:gd name="connsiteX229" fmla="*/ 1124215 w 12191999"/>
              <a:gd name="connsiteY229" fmla="*/ 6162311 h 6551875"/>
              <a:gd name="connsiteX230" fmla="*/ 1078178 w 12191999"/>
              <a:gd name="connsiteY230" fmla="*/ 6148023 h 6551875"/>
              <a:gd name="connsiteX231" fmla="*/ 1036903 w 12191999"/>
              <a:gd name="connsiteY231" fmla="*/ 6132148 h 6551875"/>
              <a:gd name="connsiteX232" fmla="*/ 1000390 w 12191999"/>
              <a:gd name="connsiteY232" fmla="*/ 6113098 h 6551875"/>
              <a:gd name="connsiteX233" fmla="*/ 962290 w 12191999"/>
              <a:gd name="connsiteY233" fmla="*/ 6094048 h 6551875"/>
              <a:gd name="connsiteX234" fmla="*/ 924190 w 12191999"/>
              <a:gd name="connsiteY234" fmla="*/ 6074998 h 6551875"/>
              <a:gd name="connsiteX235" fmla="*/ 887678 w 12191999"/>
              <a:gd name="connsiteY235" fmla="*/ 6059123 h 6551875"/>
              <a:gd name="connsiteX236" fmla="*/ 846403 w 12191999"/>
              <a:gd name="connsiteY236" fmla="*/ 6043248 h 6551875"/>
              <a:gd name="connsiteX237" fmla="*/ 800365 w 12191999"/>
              <a:gd name="connsiteY237" fmla="*/ 6027373 h 6551875"/>
              <a:gd name="connsiteX238" fmla="*/ 747978 w 12191999"/>
              <a:gd name="connsiteY238" fmla="*/ 6016261 h 6551875"/>
              <a:gd name="connsiteX239" fmla="*/ 687653 w 12191999"/>
              <a:gd name="connsiteY239" fmla="*/ 6009911 h 6551875"/>
              <a:gd name="connsiteX240" fmla="*/ 619390 w 12191999"/>
              <a:gd name="connsiteY240" fmla="*/ 6006736 h 6551875"/>
              <a:gd name="connsiteX241" fmla="*/ 551128 w 12191999"/>
              <a:gd name="connsiteY241" fmla="*/ 6009911 h 6551875"/>
              <a:gd name="connsiteX242" fmla="*/ 490803 w 12191999"/>
              <a:gd name="connsiteY242" fmla="*/ 6016261 h 6551875"/>
              <a:gd name="connsiteX243" fmla="*/ 438415 w 12191999"/>
              <a:gd name="connsiteY243" fmla="*/ 6027373 h 6551875"/>
              <a:gd name="connsiteX244" fmla="*/ 392378 w 12191999"/>
              <a:gd name="connsiteY244" fmla="*/ 6043248 h 6551875"/>
              <a:gd name="connsiteX245" fmla="*/ 351103 w 12191999"/>
              <a:gd name="connsiteY245" fmla="*/ 6059123 h 6551875"/>
              <a:gd name="connsiteX246" fmla="*/ 314590 w 12191999"/>
              <a:gd name="connsiteY246" fmla="*/ 6074998 h 6551875"/>
              <a:gd name="connsiteX247" fmla="*/ 276490 w 12191999"/>
              <a:gd name="connsiteY247" fmla="*/ 6094048 h 6551875"/>
              <a:gd name="connsiteX248" fmla="*/ 238390 w 12191999"/>
              <a:gd name="connsiteY248" fmla="*/ 6113098 h 6551875"/>
              <a:gd name="connsiteX249" fmla="*/ 201878 w 12191999"/>
              <a:gd name="connsiteY249" fmla="*/ 6132148 h 6551875"/>
              <a:gd name="connsiteX250" fmla="*/ 160603 w 12191999"/>
              <a:gd name="connsiteY250" fmla="*/ 6148023 h 6551875"/>
              <a:gd name="connsiteX251" fmla="*/ 114565 w 12191999"/>
              <a:gd name="connsiteY251" fmla="*/ 6162311 h 6551875"/>
              <a:gd name="connsiteX252" fmla="*/ 62178 w 12191999"/>
              <a:gd name="connsiteY252" fmla="*/ 6173423 h 6551875"/>
              <a:gd name="connsiteX253" fmla="*/ 1853 w 12191999"/>
              <a:gd name="connsiteY253" fmla="*/ 6181361 h 6551875"/>
              <a:gd name="connsiteX254" fmla="*/ 1 w 12191999"/>
              <a:gd name="connsiteY254" fmla="*/ 6181404 h 6551875"/>
              <a:gd name="connsiteX255" fmla="*/ 1 w 12191999"/>
              <a:gd name="connsiteY255" fmla="*/ 6551875 h 6551875"/>
              <a:gd name="connsiteX256" fmla="*/ 0 w 12191999"/>
              <a:gd name="connsiteY256" fmla="*/ 6551875 h 6551875"/>
              <a:gd name="connsiteX257" fmla="*/ 0 w 12191999"/>
              <a:gd name="connsiteY257" fmla="*/ 0 h 655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12191999" h="6551875">
                <a:moveTo>
                  <a:pt x="0" y="0"/>
                </a:moveTo>
                <a:lnTo>
                  <a:pt x="12191999" y="0"/>
                </a:lnTo>
                <a:lnTo>
                  <a:pt x="12191999" y="6181404"/>
                </a:lnTo>
                <a:lnTo>
                  <a:pt x="12190147" y="6181361"/>
                </a:lnTo>
                <a:lnTo>
                  <a:pt x="12129821" y="6173424"/>
                </a:lnTo>
                <a:lnTo>
                  <a:pt x="12077433" y="6162311"/>
                </a:lnTo>
                <a:lnTo>
                  <a:pt x="12031397" y="6148023"/>
                </a:lnTo>
                <a:lnTo>
                  <a:pt x="11990121" y="6132148"/>
                </a:lnTo>
                <a:lnTo>
                  <a:pt x="11953609" y="6113098"/>
                </a:lnTo>
                <a:lnTo>
                  <a:pt x="11915509" y="6094048"/>
                </a:lnTo>
                <a:lnTo>
                  <a:pt x="11877409" y="6074998"/>
                </a:lnTo>
                <a:lnTo>
                  <a:pt x="11840897" y="6059123"/>
                </a:lnTo>
                <a:lnTo>
                  <a:pt x="11799621" y="6043248"/>
                </a:lnTo>
                <a:lnTo>
                  <a:pt x="11753583" y="6027373"/>
                </a:lnTo>
                <a:lnTo>
                  <a:pt x="11701197" y="6016261"/>
                </a:lnTo>
                <a:lnTo>
                  <a:pt x="11640871" y="6009911"/>
                </a:lnTo>
                <a:lnTo>
                  <a:pt x="11572609" y="6006736"/>
                </a:lnTo>
                <a:lnTo>
                  <a:pt x="11504347" y="6009911"/>
                </a:lnTo>
                <a:lnTo>
                  <a:pt x="11444021" y="6016261"/>
                </a:lnTo>
                <a:lnTo>
                  <a:pt x="11391633" y="6027373"/>
                </a:lnTo>
                <a:lnTo>
                  <a:pt x="11345597" y="6043248"/>
                </a:lnTo>
                <a:lnTo>
                  <a:pt x="11304321" y="6059123"/>
                </a:lnTo>
                <a:lnTo>
                  <a:pt x="11267809" y="6074998"/>
                </a:lnTo>
                <a:lnTo>
                  <a:pt x="11229709" y="6094048"/>
                </a:lnTo>
                <a:lnTo>
                  <a:pt x="11191609" y="6113098"/>
                </a:lnTo>
                <a:lnTo>
                  <a:pt x="11155097" y="6132148"/>
                </a:lnTo>
                <a:lnTo>
                  <a:pt x="11113821" y="6148023"/>
                </a:lnTo>
                <a:lnTo>
                  <a:pt x="11067783" y="6162311"/>
                </a:lnTo>
                <a:lnTo>
                  <a:pt x="11015397" y="6173423"/>
                </a:lnTo>
                <a:lnTo>
                  <a:pt x="10955071" y="6181361"/>
                </a:lnTo>
                <a:lnTo>
                  <a:pt x="10886809" y="6182948"/>
                </a:lnTo>
                <a:lnTo>
                  <a:pt x="10818547" y="6181361"/>
                </a:lnTo>
                <a:lnTo>
                  <a:pt x="10758221" y="6173423"/>
                </a:lnTo>
                <a:lnTo>
                  <a:pt x="10705833" y="6162311"/>
                </a:lnTo>
                <a:lnTo>
                  <a:pt x="10659797" y="6148023"/>
                </a:lnTo>
                <a:lnTo>
                  <a:pt x="10618521" y="6132148"/>
                </a:lnTo>
                <a:lnTo>
                  <a:pt x="10582009" y="6113098"/>
                </a:lnTo>
                <a:lnTo>
                  <a:pt x="10543909" y="6094048"/>
                </a:lnTo>
                <a:lnTo>
                  <a:pt x="10505809" y="6074998"/>
                </a:lnTo>
                <a:lnTo>
                  <a:pt x="10469297" y="6059123"/>
                </a:lnTo>
                <a:lnTo>
                  <a:pt x="10428021" y="6043248"/>
                </a:lnTo>
                <a:lnTo>
                  <a:pt x="10381983" y="6027373"/>
                </a:lnTo>
                <a:lnTo>
                  <a:pt x="10329597" y="6016261"/>
                </a:lnTo>
                <a:lnTo>
                  <a:pt x="10269271" y="6009911"/>
                </a:lnTo>
                <a:lnTo>
                  <a:pt x="10201009" y="6006736"/>
                </a:lnTo>
                <a:lnTo>
                  <a:pt x="10132747" y="6009911"/>
                </a:lnTo>
                <a:lnTo>
                  <a:pt x="10072421" y="6016261"/>
                </a:lnTo>
                <a:lnTo>
                  <a:pt x="10020033" y="6027373"/>
                </a:lnTo>
                <a:lnTo>
                  <a:pt x="9973997" y="6043248"/>
                </a:lnTo>
                <a:lnTo>
                  <a:pt x="9932721" y="6059123"/>
                </a:lnTo>
                <a:lnTo>
                  <a:pt x="9896209" y="6074998"/>
                </a:lnTo>
                <a:lnTo>
                  <a:pt x="9820009" y="6113098"/>
                </a:lnTo>
                <a:lnTo>
                  <a:pt x="9783497" y="6132148"/>
                </a:lnTo>
                <a:lnTo>
                  <a:pt x="9742221" y="6148023"/>
                </a:lnTo>
                <a:lnTo>
                  <a:pt x="9696183" y="6162311"/>
                </a:lnTo>
                <a:lnTo>
                  <a:pt x="9643797" y="6173423"/>
                </a:lnTo>
                <a:lnTo>
                  <a:pt x="9583471" y="6181361"/>
                </a:lnTo>
                <a:lnTo>
                  <a:pt x="9515209" y="6182948"/>
                </a:lnTo>
                <a:lnTo>
                  <a:pt x="9446947" y="6181361"/>
                </a:lnTo>
                <a:lnTo>
                  <a:pt x="9386621" y="6173423"/>
                </a:lnTo>
                <a:lnTo>
                  <a:pt x="9334233" y="6162311"/>
                </a:lnTo>
                <a:lnTo>
                  <a:pt x="9288197" y="6148023"/>
                </a:lnTo>
                <a:lnTo>
                  <a:pt x="9246921" y="6132148"/>
                </a:lnTo>
                <a:lnTo>
                  <a:pt x="9210409" y="6113098"/>
                </a:lnTo>
                <a:lnTo>
                  <a:pt x="9172309" y="6094048"/>
                </a:lnTo>
                <a:lnTo>
                  <a:pt x="9134209" y="6074998"/>
                </a:lnTo>
                <a:lnTo>
                  <a:pt x="9097697" y="6059123"/>
                </a:lnTo>
                <a:lnTo>
                  <a:pt x="9056421" y="6043248"/>
                </a:lnTo>
                <a:lnTo>
                  <a:pt x="9010383" y="6027373"/>
                </a:lnTo>
                <a:lnTo>
                  <a:pt x="8957997" y="6016261"/>
                </a:lnTo>
                <a:lnTo>
                  <a:pt x="8897671" y="6009911"/>
                </a:lnTo>
                <a:lnTo>
                  <a:pt x="8827821" y="6006736"/>
                </a:lnTo>
                <a:lnTo>
                  <a:pt x="8761147" y="6009911"/>
                </a:lnTo>
                <a:lnTo>
                  <a:pt x="8700821" y="6016261"/>
                </a:lnTo>
                <a:lnTo>
                  <a:pt x="8648433" y="6027373"/>
                </a:lnTo>
                <a:lnTo>
                  <a:pt x="8602397" y="6043248"/>
                </a:lnTo>
                <a:lnTo>
                  <a:pt x="8561121" y="6059123"/>
                </a:lnTo>
                <a:lnTo>
                  <a:pt x="8524609" y="6074998"/>
                </a:lnTo>
                <a:lnTo>
                  <a:pt x="8486509" y="6094048"/>
                </a:lnTo>
                <a:lnTo>
                  <a:pt x="8448409" y="6113098"/>
                </a:lnTo>
                <a:lnTo>
                  <a:pt x="8411897" y="6132148"/>
                </a:lnTo>
                <a:lnTo>
                  <a:pt x="8370622" y="6148023"/>
                </a:lnTo>
                <a:lnTo>
                  <a:pt x="8324584" y="6162311"/>
                </a:lnTo>
                <a:lnTo>
                  <a:pt x="8272197" y="6173423"/>
                </a:lnTo>
                <a:lnTo>
                  <a:pt x="8211872" y="6181361"/>
                </a:lnTo>
                <a:lnTo>
                  <a:pt x="8143609" y="6182948"/>
                </a:lnTo>
                <a:lnTo>
                  <a:pt x="8075347" y="6181361"/>
                </a:lnTo>
                <a:lnTo>
                  <a:pt x="8015022" y="6173423"/>
                </a:lnTo>
                <a:lnTo>
                  <a:pt x="7962634" y="6162311"/>
                </a:lnTo>
                <a:lnTo>
                  <a:pt x="7916597" y="6148023"/>
                </a:lnTo>
                <a:lnTo>
                  <a:pt x="7875322" y="6132148"/>
                </a:lnTo>
                <a:lnTo>
                  <a:pt x="7838809" y="6113098"/>
                </a:lnTo>
                <a:lnTo>
                  <a:pt x="7800709" y="6094048"/>
                </a:lnTo>
                <a:lnTo>
                  <a:pt x="7762609" y="6074998"/>
                </a:lnTo>
                <a:lnTo>
                  <a:pt x="7726097" y="6059123"/>
                </a:lnTo>
                <a:lnTo>
                  <a:pt x="7684822" y="6043248"/>
                </a:lnTo>
                <a:lnTo>
                  <a:pt x="7638784" y="6027373"/>
                </a:lnTo>
                <a:lnTo>
                  <a:pt x="7586397" y="6016261"/>
                </a:lnTo>
                <a:lnTo>
                  <a:pt x="7526072" y="6009911"/>
                </a:lnTo>
                <a:lnTo>
                  <a:pt x="7457809" y="6006736"/>
                </a:lnTo>
                <a:lnTo>
                  <a:pt x="7389547" y="6009911"/>
                </a:lnTo>
                <a:lnTo>
                  <a:pt x="7329222" y="6016261"/>
                </a:lnTo>
                <a:lnTo>
                  <a:pt x="7276834" y="6027373"/>
                </a:lnTo>
                <a:lnTo>
                  <a:pt x="7230797" y="6043248"/>
                </a:lnTo>
                <a:lnTo>
                  <a:pt x="7189522" y="6059123"/>
                </a:lnTo>
                <a:lnTo>
                  <a:pt x="7153009" y="6074998"/>
                </a:lnTo>
                <a:lnTo>
                  <a:pt x="7114909" y="6094048"/>
                </a:lnTo>
                <a:lnTo>
                  <a:pt x="7076809" y="6113098"/>
                </a:lnTo>
                <a:lnTo>
                  <a:pt x="7040297" y="6132148"/>
                </a:lnTo>
                <a:lnTo>
                  <a:pt x="6999022" y="6148023"/>
                </a:lnTo>
                <a:lnTo>
                  <a:pt x="6952984" y="6162311"/>
                </a:lnTo>
                <a:lnTo>
                  <a:pt x="6900597" y="6173423"/>
                </a:lnTo>
                <a:lnTo>
                  <a:pt x="6840272" y="6181361"/>
                </a:lnTo>
                <a:lnTo>
                  <a:pt x="6781800" y="6182721"/>
                </a:lnTo>
                <a:lnTo>
                  <a:pt x="6723328" y="6181361"/>
                </a:lnTo>
                <a:lnTo>
                  <a:pt x="6663003" y="6173423"/>
                </a:lnTo>
                <a:lnTo>
                  <a:pt x="6610615" y="6162311"/>
                </a:lnTo>
                <a:lnTo>
                  <a:pt x="6564578" y="6148023"/>
                </a:lnTo>
                <a:lnTo>
                  <a:pt x="6523303" y="6132148"/>
                </a:lnTo>
                <a:lnTo>
                  <a:pt x="6486790" y="6113098"/>
                </a:lnTo>
                <a:lnTo>
                  <a:pt x="6448690" y="6094048"/>
                </a:lnTo>
                <a:lnTo>
                  <a:pt x="6410590" y="6074998"/>
                </a:lnTo>
                <a:lnTo>
                  <a:pt x="6374078" y="6059123"/>
                </a:lnTo>
                <a:lnTo>
                  <a:pt x="6332803" y="6043248"/>
                </a:lnTo>
                <a:lnTo>
                  <a:pt x="6286765" y="6027373"/>
                </a:lnTo>
                <a:lnTo>
                  <a:pt x="6234378" y="6016261"/>
                </a:lnTo>
                <a:lnTo>
                  <a:pt x="6174053" y="6009911"/>
                </a:lnTo>
                <a:lnTo>
                  <a:pt x="6105790" y="6006736"/>
                </a:lnTo>
                <a:lnTo>
                  <a:pt x="6096000" y="6007191"/>
                </a:lnTo>
                <a:lnTo>
                  <a:pt x="6086211" y="6006736"/>
                </a:lnTo>
                <a:lnTo>
                  <a:pt x="6017949" y="6009911"/>
                </a:lnTo>
                <a:lnTo>
                  <a:pt x="5957622" y="6016261"/>
                </a:lnTo>
                <a:lnTo>
                  <a:pt x="5905235" y="6027373"/>
                </a:lnTo>
                <a:lnTo>
                  <a:pt x="5859197" y="6043248"/>
                </a:lnTo>
                <a:lnTo>
                  <a:pt x="5817922" y="6059123"/>
                </a:lnTo>
                <a:lnTo>
                  <a:pt x="5781409" y="6074998"/>
                </a:lnTo>
                <a:lnTo>
                  <a:pt x="5743309" y="6094048"/>
                </a:lnTo>
                <a:lnTo>
                  <a:pt x="5705211" y="6113098"/>
                </a:lnTo>
                <a:lnTo>
                  <a:pt x="5668697" y="6132148"/>
                </a:lnTo>
                <a:lnTo>
                  <a:pt x="5627422" y="6148023"/>
                </a:lnTo>
                <a:lnTo>
                  <a:pt x="5581384" y="6162311"/>
                </a:lnTo>
                <a:lnTo>
                  <a:pt x="5528997" y="6173423"/>
                </a:lnTo>
                <a:lnTo>
                  <a:pt x="5468672" y="6181361"/>
                </a:lnTo>
                <a:lnTo>
                  <a:pt x="5410200" y="6182721"/>
                </a:lnTo>
                <a:lnTo>
                  <a:pt x="5351728" y="6181361"/>
                </a:lnTo>
                <a:lnTo>
                  <a:pt x="5291402" y="6173423"/>
                </a:lnTo>
                <a:lnTo>
                  <a:pt x="5239015" y="6162311"/>
                </a:lnTo>
                <a:lnTo>
                  <a:pt x="5192979" y="6148023"/>
                </a:lnTo>
                <a:lnTo>
                  <a:pt x="5151703" y="6132148"/>
                </a:lnTo>
                <a:lnTo>
                  <a:pt x="5115190" y="6113098"/>
                </a:lnTo>
                <a:lnTo>
                  <a:pt x="5077092" y="6094048"/>
                </a:lnTo>
                <a:lnTo>
                  <a:pt x="5038990" y="6074998"/>
                </a:lnTo>
                <a:lnTo>
                  <a:pt x="5002479" y="6059123"/>
                </a:lnTo>
                <a:lnTo>
                  <a:pt x="4961203" y="6043248"/>
                </a:lnTo>
                <a:lnTo>
                  <a:pt x="4915166" y="6027373"/>
                </a:lnTo>
                <a:lnTo>
                  <a:pt x="4862778" y="6016261"/>
                </a:lnTo>
                <a:lnTo>
                  <a:pt x="4802454" y="6009911"/>
                </a:lnTo>
                <a:lnTo>
                  <a:pt x="4734190" y="6006736"/>
                </a:lnTo>
                <a:lnTo>
                  <a:pt x="4665929" y="6009911"/>
                </a:lnTo>
                <a:lnTo>
                  <a:pt x="4605603" y="6016261"/>
                </a:lnTo>
                <a:lnTo>
                  <a:pt x="4553217" y="6027373"/>
                </a:lnTo>
                <a:lnTo>
                  <a:pt x="4507178" y="6043248"/>
                </a:lnTo>
                <a:lnTo>
                  <a:pt x="4465903" y="6059123"/>
                </a:lnTo>
                <a:lnTo>
                  <a:pt x="4429390" y="6074998"/>
                </a:lnTo>
                <a:lnTo>
                  <a:pt x="4353190" y="6113098"/>
                </a:lnTo>
                <a:lnTo>
                  <a:pt x="4316678" y="6132148"/>
                </a:lnTo>
                <a:lnTo>
                  <a:pt x="4275403" y="6148023"/>
                </a:lnTo>
                <a:lnTo>
                  <a:pt x="4229365" y="6162311"/>
                </a:lnTo>
                <a:lnTo>
                  <a:pt x="4176978" y="6173423"/>
                </a:lnTo>
                <a:lnTo>
                  <a:pt x="4116653" y="6181361"/>
                </a:lnTo>
                <a:lnTo>
                  <a:pt x="4048390" y="6182948"/>
                </a:lnTo>
                <a:lnTo>
                  <a:pt x="3980128" y="6181361"/>
                </a:lnTo>
                <a:lnTo>
                  <a:pt x="3919803" y="6173423"/>
                </a:lnTo>
                <a:lnTo>
                  <a:pt x="3867415" y="6162311"/>
                </a:lnTo>
                <a:lnTo>
                  <a:pt x="3821378" y="6148023"/>
                </a:lnTo>
                <a:lnTo>
                  <a:pt x="3780103" y="6132148"/>
                </a:lnTo>
                <a:lnTo>
                  <a:pt x="3743590" y="6113098"/>
                </a:lnTo>
                <a:lnTo>
                  <a:pt x="3705490" y="6094048"/>
                </a:lnTo>
                <a:lnTo>
                  <a:pt x="3667390" y="6074998"/>
                </a:lnTo>
                <a:lnTo>
                  <a:pt x="3630878" y="6059123"/>
                </a:lnTo>
                <a:lnTo>
                  <a:pt x="3589603" y="6043248"/>
                </a:lnTo>
                <a:lnTo>
                  <a:pt x="3543565" y="6027373"/>
                </a:lnTo>
                <a:lnTo>
                  <a:pt x="3491178" y="6016261"/>
                </a:lnTo>
                <a:lnTo>
                  <a:pt x="3430853" y="6009911"/>
                </a:lnTo>
                <a:lnTo>
                  <a:pt x="3361003" y="6006736"/>
                </a:lnTo>
                <a:lnTo>
                  <a:pt x="3294328" y="6009911"/>
                </a:lnTo>
                <a:lnTo>
                  <a:pt x="3234003" y="6016261"/>
                </a:lnTo>
                <a:lnTo>
                  <a:pt x="3181615" y="6027373"/>
                </a:lnTo>
                <a:lnTo>
                  <a:pt x="3135578" y="6043248"/>
                </a:lnTo>
                <a:lnTo>
                  <a:pt x="3094303" y="6059123"/>
                </a:lnTo>
                <a:lnTo>
                  <a:pt x="3057790" y="6074998"/>
                </a:lnTo>
                <a:lnTo>
                  <a:pt x="3019690" y="6094048"/>
                </a:lnTo>
                <a:lnTo>
                  <a:pt x="2981590" y="6113098"/>
                </a:lnTo>
                <a:lnTo>
                  <a:pt x="2945078" y="6132148"/>
                </a:lnTo>
                <a:lnTo>
                  <a:pt x="2903803" y="6148023"/>
                </a:lnTo>
                <a:lnTo>
                  <a:pt x="2857765" y="6162311"/>
                </a:lnTo>
                <a:lnTo>
                  <a:pt x="2805378" y="6173423"/>
                </a:lnTo>
                <a:lnTo>
                  <a:pt x="2745053" y="6181361"/>
                </a:lnTo>
                <a:lnTo>
                  <a:pt x="2676790" y="6182948"/>
                </a:lnTo>
                <a:lnTo>
                  <a:pt x="2608528" y="6181361"/>
                </a:lnTo>
                <a:lnTo>
                  <a:pt x="2548203" y="6173423"/>
                </a:lnTo>
                <a:lnTo>
                  <a:pt x="2495815" y="6162311"/>
                </a:lnTo>
                <a:lnTo>
                  <a:pt x="2449778" y="6148023"/>
                </a:lnTo>
                <a:lnTo>
                  <a:pt x="2408503" y="6132148"/>
                </a:lnTo>
                <a:lnTo>
                  <a:pt x="2371990" y="6113098"/>
                </a:lnTo>
                <a:lnTo>
                  <a:pt x="2333890" y="6094048"/>
                </a:lnTo>
                <a:lnTo>
                  <a:pt x="2295790" y="6074998"/>
                </a:lnTo>
                <a:lnTo>
                  <a:pt x="2259278" y="6059123"/>
                </a:lnTo>
                <a:lnTo>
                  <a:pt x="2218003" y="6043248"/>
                </a:lnTo>
                <a:lnTo>
                  <a:pt x="2171965" y="6027373"/>
                </a:lnTo>
                <a:lnTo>
                  <a:pt x="2119578" y="6016261"/>
                </a:lnTo>
                <a:lnTo>
                  <a:pt x="2059253" y="6009911"/>
                </a:lnTo>
                <a:lnTo>
                  <a:pt x="1990990" y="6006736"/>
                </a:lnTo>
                <a:lnTo>
                  <a:pt x="1922728" y="6009911"/>
                </a:lnTo>
                <a:lnTo>
                  <a:pt x="1862403" y="6016261"/>
                </a:lnTo>
                <a:lnTo>
                  <a:pt x="1810015" y="6027373"/>
                </a:lnTo>
                <a:lnTo>
                  <a:pt x="1763978" y="6043248"/>
                </a:lnTo>
                <a:lnTo>
                  <a:pt x="1722703" y="6059123"/>
                </a:lnTo>
                <a:lnTo>
                  <a:pt x="1686190" y="6074998"/>
                </a:lnTo>
                <a:lnTo>
                  <a:pt x="1648090" y="6094048"/>
                </a:lnTo>
                <a:lnTo>
                  <a:pt x="1609990" y="6113098"/>
                </a:lnTo>
                <a:lnTo>
                  <a:pt x="1573478" y="6132148"/>
                </a:lnTo>
                <a:lnTo>
                  <a:pt x="1532203" y="6148023"/>
                </a:lnTo>
                <a:lnTo>
                  <a:pt x="1486165" y="6162311"/>
                </a:lnTo>
                <a:lnTo>
                  <a:pt x="1433778" y="6173423"/>
                </a:lnTo>
                <a:lnTo>
                  <a:pt x="1373453" y="6181361"/>
                </a:lnTo>
                <a:lnTo>
                  <a:pt x="1305190" y="6182948"/>
                </a:lnTo>
                <a:lnTo>
                  <a:pt x="1236928" y="6181361"/>
                </a:lnTo>
                <a:lnTo>
                  <a:pt x="1176603" y="6173423"/>
                </a:lnTo>
                <a:lnTo>
                  <a:pt x="1124215" y="6162311"/>
                </a:lnTo>
                <a:lnTo>
                  <a:pt x="1078178" y="6148023"/>
                </a:lnTo>
                <a:lnTo>
                  <a:pt x="1036903" y="6132148"/>
                </a:lnTo>
                <a:lnTo>
                  <a:pt x="1000390" y="6113098"/>
                </a:lnTo>
                <a:lnTo>
                  <a:pt x="962290" y="6094048"/>
                </a:lnTo>
                <a:lnTo>
                  <a:pt x="924190" y="6074998"/>
                </a:lnTo>
                <a:lnTo>
                  <a:pt x="887678" y="6059123"/>
                </a:lnTo>
                <a:lnTo>
                  <a:pt x="846403" y="6043248"/>
                </a:lnTo>
                <a:lnTo>
                  <a:pt x="800365" y="6027373"/>
                </a:lnTo>
                <a:lnTo>
                  <a:pt x="747978" y="6016261"/>
                </a:lnTo>
                <a:lnTo>
                  <a:pt x="687653" y="6009911"/>
                </a:lnTo>
                <a:lnTo>
                  <a:pt x="619390" y="6006736"/>
                </a:lnTo>
                <a:lnTo>
                  <a:pt x="551128" y="6009911"/>
                </a:lnTo>
                <a:lnTo>
                  <a:pt x="490803" y="6016261"/>
                </a:lnTo>
                <a:lnTo>
                  <a:pt x="438415" y="6027373"/>
                </a:lnTo>
                <a:lnTo>
                  <a:pt x="392378" y="6043248"/>
                </a:lnTo>
                <a:lnTo>
                  <a:pt x="351103" y="6059123"/>
                </a:lnTo>
                <a:lnTo>
                  <a:pt x="314590" y="6074998"/>
                </a:lnTo>
                <a:lnTo>
                  <a:pt x="276490" y="6094048"/>
                </a:lnTo>
                <a:lnTo>
                  <a:pt x="238390" y="6113098"/>
                </a:lnTo>
                <a:lnTo>
                  <a:pt x="201878" y="6132148"/>
                </a:lnTo>
                <a:lnTo>
                  <a:pt x="160603" y="6148023"/>
                </a:lnTo>
                <a:lnTo>
                  <a:pt x="114565" y="6162311"/>
                </a:lnTo>
                <a:lnTo>
                  <a:pt x="62178" y="6173423"/>
                </a:lnTo>
                <a:lnTo>
                  <a:pt x="1853" y="6181361"/>
                </a:lnTo>
                <a:lnTo>
                  <a:pt x="1" y="6181404"/>
                </a:lnTo>
                <a:lnTo>
                  <a:pt x="1" y="6551875"/>
                </a:lnTo>
                <a:lnTo>
                  <a:pt x="0" y="655187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BC3EE94-83A5-4B80-87A5-26C2DEF3F6B6}"/>
              </a:ext>
            </a:extLst>
          </p:cNvPr>
          <p:cNvSpPr>
            <a:spLocks noGrp="1"/>
          </p:cNvSpPr>
          <p:nvPr>
            <p:ph type="title"/>
          </p:nvPr>
        </p:nvSpPr>
        <p:spPr>
          <a:xfrm>
            <a:off x="766762" y="662399"/>
            <a:ext cx="10780830" cy="1494000"/>
          </a:xfrm>
        </p:spPr>
        <p:txBody>
          <a:bodyPr anchor="t">
            <a:normAutofit/>
          </a:bodyPr>
          <a:lstStyle/>
          <a:p>
            <a:r>
              <a:rPr lang="en-US" altLang="en-US" b="1" dirty="0"/>
              <a:t>MACPHERSON STRUT</a:t>
            </a:r>
            <a:endParaRPr lang="en-IN" dirty="0"/>
          </a:p>
        </p:txBody>
      </p:sp>
      <p:sp>
        <p:nvSpPr>
          <p:cNvPr id="3" name="Content Placeholder 2">
            <a:extLst>
              <a:ext uri="{FF2B5EF4-FFF2-40B4-BE49-F238E27FC236}">
                <a16:creationId xmlns:a16="http://schemas.microsoft.com/office/drawing/2014/main" id="{8F41F40A-3D41-45C1-A99C-F9198C5DA147}"/>
              </a:ext>
            </a:extLst>
          </p:cNvPr>
          <p:cNvSpPr>
            <a:spLocks noGrp="1"/>
          </p:cNvSpPr>
          <p:nvPr>
            <p:ph idx="1"/>
          </p:nvPr>
        </p:nvSpPr>
        <p:spPr>
          <a:xfrm>
            <a:off x="766763" y="2286002"/>
            <a:ext cx="5014912" cy="3322800"/>
          </a:xfrm>
        </p:spPr>
        <p:txBody>
          <a:bodyPr>
            <a:normAutofit/>
          </a:bodyPr>
          <a:lstStyle/>
          <a:p>
            <a:r>
              <a:rPr lang="en-US" altLang="en-US" sz="1700">
                <a:solidFill>
                  <a:schemeClr val="tx1">
                    <a:alpha val="60000"/>
                  </a:schemeClr>
                </a:solidFill>
              </a:rPr>
              <a:t>The most widely used front suspension system in cars</a:t>
            </a:r>
          </a:p>
          <a:p>
            <a:r>
              <a:rPr lang="en-US" altLang="en-US" sz="1700">
                <a:solidFill>
                  <a:schemeClr val="tx1">
                    <a:alpha val="60000"/>
                  </a:schemeClr>
                </a:solidFill>
              </a:rPr>
              <a:t>Comprises of a strut-type spring and shock absorber combo, which pivots on a ball joint on the single, lower arm. </a:t>
            </a:r>
          </a:p>
          <a:p>
            <a:r>
              <a:rPr lang="en-US" altLang="en-US" sz="1700">
                <a:solidFill>
                  <a:schemeClr val="tx1">
                    <a:alpha val="60000"/>
                  </a:schemeClr>
                </a:solidFill>
              </a:rPr>
              <a:t>The steering gear is either connected directly to the lower shock absorber housing, or to an arm from the front or back of the spindle (in this case)</a:t>
            </a:r>
          </a:p>
          <a:p>
            <a:r>
              <a:rPr lang="en-US" altLang="en-US" sz="1700">
                <a:solidFill>
                  <a:schemeClr val="tx1">
                    <a:alpha val="60000"/>
                  </a:schemeClr>
                </a:solidFill>
              </a:rPr>
              <a:t>When you steer, it physically twists the strut and shock absorber housing (and consequently the spring) to turn the wheel</a:t>
            </a:r>
          </a:p>
          <a:p>
            <a:endParaRPr lang="en-IN" sz="1700">
              <a:solidFill>
                <a:schemeClr val="tx1">
                  <a:alpha val="60000"/>
                </a:schemeClr>
              </a:solidFill>
            </a:endParaRPr>
          </a:p>
        </p:txBody>
      </p:sp>
      <p:pic>
        <p:nvPicPr>
          <p:cNvPr id="6" name="Picture 5" descr="A picture containing text, device, gauge&#10;&#10;Description automatically generated">
            <a:extLst>
              <a:ext uri="{FF2B5EF4-FFF2-40B4-BE49-F238E27FC236}">
                <a16:creationId xmlns:a16="http://schemas.microsoft.com/office/drawing/2014/main" id="{68778046-C937-4388-8084-ED44244778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414853"/>
            <a:ext cx="5451592" cy="3066520"/>
          </a:xfrm>
          <a:prstGeom prst="rect">
            <a:avLst/>
          </a:prstGeom>
        </p:spPr>
      </p:pic>
    </p:spTree>
    <p:extLst>
      <p:ext uri="{BB962C8B-B14F-4D97-AF65-F5344CB8AC3E}">
        <p14:creationId xmlns:p14="http://schemas.microsoft.com/office/powerpoint/2010/main" val="20125292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7E57524-61C7-45EA-9404-A2F528E9287A}"/>
              </a:ext>
            </a:extLst>
          </p:cNvPr>
          <p:cNvSpPr>
            <a:spLocks noGrp="1"/>
          </p:cNvSpPr>
          <p:nvPr>
            <p:ph type="title"/>
          </p:nvPr>
        </p:nvSpPr>
        <p:spPr>
          <a:xfrm>
            <a:off x="1137034" y="609597"/>
            <a:ext cx="9392421" cy="1330841"/>
          </a:xfrm>
        </p:spPr>
        <p:txBody>
          <a:bodyPr>
            <a:normAutofit/>
          </a:bodyPr>
          <a:lstStyle/>
          <a:p>
            <a:r>
              <a:rPr lang="en-US" b="1"/>
              <a:t>DOUBLE WISHBONE SUSPENSION</a:t>
            </a:r>
            <a:endParaRPr lang="en-IN" dirty="0"/>
          </a:p>
        </p:txBody>
      </p:sp>
      <p:sp>
        <p:nvSpPr>
          <p:cNvPr id="3" name="Content Placeholder 2">
            <a:extLst>
              <a:ext uri="{FF2B5EF4-FFF2-40B4-BE49-F238E27FC236}">
                <a16:creationId xmlns:a16="http://schemas.microsoft.com/office/drawing/2014/main" id="{7377CD06-C698-4EDB-B5E9-B251D1783A2A}"/>
              </a:ext>
            </a:extLst>
          </p:cNvPr>
          <p:cNvSpPr>
            <a:spLocks noGrp="1"/>
          </p:cNvSpPr>
          <p:nvPr>
            <p:ph idx="1"/>
          </p:nvPr>
        </p:nvSpPr>
        <p:spPr>
          <a:xfrm>
            <a:off x="1137034" y="2198362"/>
            <a:ext cx="4958966" cy="3917773"/>
          </a:xfrm>
        </p:spPr>
        <p:txBody>
          <a:bodyPr>
            <a:normAutofit/>
          </a:bodyPr>
          <a:lstStyle/>
          <a:p>
            <a:pPr eaLnBrk="1" hangingPunct="1"/>
            <a:endParaRPr lang="en-US" altLang="en-US" sz="2000" b="1"/>
          </a:p>
          <a:p>
            <a:pPr eaLnBrk="1" hangingPunct="1"/>
            <a:r>
              <a:rPr lang="en-US" altLang="en-US" sz="2000">
                <a:latin typeface="Times New Roman" panose="02020603050405020304" pitchFamily="18" charset="0"/>
                <a:cs typeface="Times New Roman" panose="02020603050405020304" pitchFamily="18" charset="0"/>
              </a:rPr>
              <a:t>Type of </a:t>
            </a:r>
            <a:r>
              <a:rPr lang="en-US" altLang="en-US" sz="2000" i="1">
                <a:latin typeface="Times New Roman" panose="02020603050405020304" pitchFamily="18" charset="0"/>
                <a:cs typeface="Times New Roman" panose="02020603050405020304" pitchFamily="18" charset="0"/>
              </a:rPr>
              <a:t>double-A</a:t>
            </a:r>
            <a:r>
              <a:rPr lang="en-US" altLang="en-US" sz="2000">
                <a:latin typeface="Times New Roman" panose="02020603050405020304" pitchFamily="18" charset="0"/>
                <a:cs typeface="Times New Roman" panose="02020603050405020304" pitchFamily="18" charset="0"/>
              </a:rPr>
              <a:t> or </a:t>
            </a:r>
            <a:r>
              <a:rPr lang="en-US" altLang="en-US" sz="2000" i="1">
                <a:latin typeface="Times New Roman" panose="02020603050405020304" pitchFamily="18" charset="0"/>
                <a:cs typeface="Times New Roman" panose="02020603050405020304" pitchFamily="18" charset="0"/>
              </a:rPr>
              <a:t>double wishbone</a:t>
            </a:r>
            <a:r>
              <a:rPr lang="en-US" altLang="en-US" sz="2000">
                <a:latin typeface="Times New Roman" panose="02020603050405020304" pitchFamily="18" charset="0"/>
                <a:cs typeface="Times New Roman" panose="02020603050405020304" pitchFamily="18" charset="0"/>
              </a:rPr>
              <a:t> suspension.</a:t>
            </a:r>
          </a:p>
          <a:p>
            <a:pPr eaLnBrk="1" hangingPunct="1"/>
            <a:r>
              <a:rPr lang="en-US" altLang="en-US" sz="2000">
                <a:latin typeface="Times New Roman" panose="02020603050405020304" pitchFamily="18" charset="0"/>
                <a:cs typeface="Times New Roman" panose="02020603050405020304" pitchFamily="18" charset="0"/>
              </a:rPr>
              <a:t>Wheel spindles are supported by an upper and lower 'A' shaped arm. </a:t>
            </a:r>
          </a:p>
          <a:p>
            <a:pPr eaLnBrk="1" hangingPunct="1"/>
            <a:r>
              <a:rPr lang="en-US" altLang="en-US" sz="2000">
                <a:latin typeface="Times New Roman" panose="02020603050405020304" pitchFamily="18" charset="0"/>
                <a:cs typeface="Times New Roman" panose="02020603050405020304" pitchFamily="18" charset="0"/>
              </a:rPr>
              <a:t>The lower arm carries most of the load. </a:t>
            </a:r>
          </a:p>
          <a:p>
            <a:pPr eaLnBrk="1" hangingPunct="1"/>
            <a:r>
              <a:rPr lang="en-US" altLang="en-US" sz="2000">
                <a:latin typeface="Times New Roman" panose="02020603050405020304" pitchFamily="18" charset="0"/>
                <a:cs typeface="Times New Roman" panose="02020603050405020304" pitchFamily="18" charset="0"/>
              </a:rPr>
              <a:t>If you look head-on at this type of system, parallelogram system that allows the spindles to travel vertically up and down.</a:t>
            </a:r>
          </a:p>
          <a:p>
            <a:pPr eaLnBrk="1" hangingPunct="1"/>
            <a:r>
              <a:rPr lang="en-US" altLang="en-US" sz="2000">
                <a:latin typeface="Times New Roman" panose="02020603050405020304" pitchFamily="18" charset="0"/>
                <a:cs typeface="Times New Roman" panose="02020603050405020304" pitchFamily="18" charset="0"/>
              </a:rPr>
              <a:t>This side-to-side motion is known as scrub </a:t>
            </a:r>
          </a:p>
          <a:p>
            <a:endParaRPr lang="en-IN" sz="2000"/>
          </a:p>
        </p:txBody>
      </p:sp>
      <p:pic>
        <p:nvPicPr>
          <p:cNvPr id="5" name="Picture 4" descr="A picture containing text&#10;&#10;Description automatically generated">
            <a:extLst>
              <a:ext uri="{FF2B5EF4-FFF2-40B4-BE49-F238E27FC236}">
                <a16:creationId xmlns:a16="http://schemas.microsoft.com/office/drawing/2014/main" id="{2A0FC14F-B012-4DDE-98AE-0D01D23B9F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9367" y="2716104"/>
            <a:ext cx="4788505" cy="2693534"/>
          </a:xfrm>
          <a:prstGeom prst="rect">
            <a:avLst/>
          </a:prstGeom>
        </p:spPr>
      </p:pic>
      <p:sp>
        <p:nvSpPr>
          <p:cNvPr id="14" name="Freeform: Shape 13">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145953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8E139F69-90DB-4363-99C1-CDD094EED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5117AA-4533-4496-8FF4-2247DE530D43}"/>
              </a:ext>
            </a:extLst>
          </p:cNvPr>
          <p:cNvSpPr>
            <a:spLocks noGrp="1"/>
          </p:cNvSpPr>
          <p:nvPr>
            <p:ph type="title"/>
          </p:nvPr>
        </p:nvSpPr>
        <p:spPr>
          <a:xfrm>
            <a:off x="1252800" y="662399"/>
            <a:ext cx="5995987" cy="1494000"/>
          </a:xfrm>
        </p:spPr>
        <p:txBody>
          <a:bodyPr anchor="t">
            <a:normAutofit/>
          </a:bodyPr>
          <a:lstStyle/>
          <a:p>
            <a:r>
              <a:rPr lang="en-US" b="1" dirty="0"/>
              <a:t>Multi-link suspension</a:t>
            </a:r>
            <a:endParaRPr lang="en-IN" dirty="0"/>
          </a:p>
        </p:txBody>
      </p:sp>
      <p:grpSp>
        <p:nvGrpSpPr>
          <p:cNvPr id="20" name="Group 19">
            <a:extLst>
              <a:ext uri="{FF2B5EF4-FFF2-40B4-BE49-F238E27FC236}">
                <a16:creationId xmlns:a16="http://schemas.microsoft.com/office/drawing/2014/main" id="{EF5608BC-985E-44AE-8C56-1C799028658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885825" cy="6858000"/>
            <a:chOff x="0" y="0"/>
            <a:chExt cx="885825" cy="6858000"/>
          </a:xfrm>
        </p:grpSpPr>
        <p:sp>
          <p:nvSpPr>
            <p:cNvPr id="21" name="Freeform 6">
              <a:extLst>
                <a:ext uri="{FF2B5EF4-FFF2-40B4-BE49-F238E27FC236}">
                  <a16:creationId xmlns:a16="http://schemas.microsoft.com/office/drawing/2014/main" id="{FF652A2A-BC90-4341-B339-840F6E1C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22" name="Freeform 6">
              <a:extLst>
                <a:ext uri="{FF2B5EF4-FFF2-40B4-BE49-F238E27FC236}">
                  <a16:creationId xmlns:a16="http://schemas.microsoft.com/office/drawing/2014/main" id="{E55F3E59-21AB-424D-B654-E1B9E304F4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sp>
      </p:grpSp>
      <p:sp>
        <p:nvSpPr>
          <p:cNvPr id="3" name="Content Placeholder 2">
            <a:extLst>
              <a:ext uri="{FF2B5EF4-FFF2-40B4-BE49-F238E27FC236}">
                <a16:creationId xmlns:a16="http://schemas.microsoft.com/office/drawing/2014/main" id="{DC3EE8A6-8A77-474B-915B-23E2F296AAFA}"/>
              </a:ext>
            </a:extLst>
          </p:cNvPr>
          <p:cNvSpPr>
            <a:spLocks noGrp="1"/>
          </p:cNvSpPr>
          <p:nvPr>
            <p:ph idx="1"/>
          </p:nvPr>
        </p:nvSpPr>
        <p:spPr>
          <a:xfrm>
            <a:off x="1251678" y="2286000"/>
            <a:ext cx="6015897" cy="3844800"/>
          </a:xfrm>
        </p:spPr>
        <p:txBody>
          <a:bodyPr>
            <a:normAutofit/>
          </a:bodyPr>
          <a:lstStyle/>
          <a:p>
            <a:pPr eaLnBrk="1" hangingPunct="1"/>
            <a:r>
              <a:rPr lang="en-US" altLang="en-US" sz="2000">
                <a:solidFill>
                  <a:schemeClr val="tx1">
                    <a:alpha val="60000"/>
                  </a:schemeClr>
                </a:solidFill>
              </a:rPr>
              <a:t>It's currently being used in the Audi A8 and A4 amongst other cars. </a:t>
            </a:r>
          </a:p>
          <a:p>
            <a:pPr eaLnBrk="1" hangingPunct="1"/>
            <a:r>
              <a:rPr lang="en-US" altLang="en-US" sz="2000">
                <a:solidFill>
                  <a:schemeClr val="tx1">
                    <a:alpha val="60000"/>
                  </a:schemeClr>
                </a:solidFill>
              </a:rPr>
              <a:t>The basic principle of it is the same, but instead of solid upper and lower wishbones, each 'arm' of the wishbone is a separate item. </a:t>
            </a:r>
          </a:p>
          <a:p>
            <a:pPr eaLnBrk="1" hangingPunct="1"/>
            <a:r>
              <a:rPr lang="en-US" altLang="en-US" sz="2000">
                <a:solidFill>
                  <a:schemeClr val="tx1">
                    <a:alpha val="60000"/>
                  </a:schemeClr>
                </a:solidFill>
              </a:rPr>
              <a:t>These are joined at the top and bottom of the spindle thus forming the wishbone shape.</a:t>
            </a:r>
          </a:p>
          <a:p>
            <a:pPr eaLnBrk="1" hangingPunct="1"/>
            <a:r>
              <a:rPr lang="en-US" altLang="en-US" sz="2000">
                <a:solidFill>
                  <a:schemeClr val="tx1">
                    <a:alpha val="60000"/>
                  </a:schemeClr>
                </a:solidFill>
              </a:rPr>
              <a:t> The super-weird thing about this is that as the spindle turns for steering, it alters the geometry of the suspension by torquing all four suspension arms. </a:t>
            </a:r>
          </a:p>
          <a:p>
            <a:pPr eaLnBrk="1" hangingPunct="1"/>
            <a:r>
              <a:rPr lang="en-US" altLang="en-US" sz="2000">
                <a:solidFill>
                  <a:schemeClr val="tx1">
                    <a:alpha val="60000"/>
                  </a:schemeClr>
                </a:solidFill>
              </a:rPr>
              <a:t>Spring is separate from the schock absorber. </a:t>
            </a:r>
          </a:p>
          <a:p>
            <a:endParaRPr lang="en-IN" sz="2000">
              <a:solidFill>
                <a:schemeClr val="tx1">
                  <a:alpha val="60000"/>
                </a:schemeClr>
              </a:solidFill>
            </a:endParaRPr>
          </a:p>
        </p:txBody>
      </p:sp>
      <p:pic>
        <p:nvPicPr>
          <p:cNvPr id="6" name="Picture 5">
            <a:extLst>
              <a:ext uri="{FF2B5EF4-FFF2-40B4-BE49-F238E27FC236}">
                <a16:creationId xmlns:a16="http://schemas.microsoft.com/office/drawing/2014/main" id="{83C9D59E-1174-48FE-8859-8659FA9479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3428" y="1002218"/>
            <a:ext cx="3914164" cy="4853563"/>
          </a:xfrm>
          <a:prstGeom prst="rect">
            <a:avLst/>
          </a:prstGeom>
        </p:spPr>
      </p:pic>
    </p:spTree>
    <p:extLst>
      <p:ext uri="{BB962C8B-B14F-4D97-AF65-F5344CB8AC3E}">
        <p14:creationId xmlns:p14="http://schemas.microsoft.com/office/powerpoint/2010/main" val="3987667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49FB5C3-7336-4FE0-A30C-CC0A3646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19A6B5CE-CB1D-48EE-8B43-E952235C83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9" name="Rectangle 18">
              <a:extLst>
                <a:ext uri="{FF2B5EF4-FFF2-40B4-BE49-F238E27FC236}">
                  <a16:creationId xmlns:a16="http://schemas.microsoft.com/office/drawing/2014/main" id="{E3F3EAA5-4E15-400B-BBA3-82B3F49A21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2BA2E40-BE9B-4C54-9CDD-40EE804CC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0DA909B4-15FF-46A6-8A7F-7AEF977FE9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517897"/>
            <a:ext cx="11111729" cy="585796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B10B83-AD53-4A1A-8BE6-8B81846634E7}"/>
              </a:ext>
            </a:extLst>
          </p:cNvPr>
          <p:cNvSpPr>
            <a:spLocks noGrp="1"/>
          </p:cNvSpPr>
          <p:nvPr>
            <p:ph type="title"/>
          </p:nvPr>
        </p:nvSpPr>
        <p:spPr>
          <a:xfrm>
            <a:off x="1057025" y="922644"/>
            <a:ext cx="5040285" cy="1169585"/>
          </a:xfrm>
        </p:spPr>
        <p:txBody>
          <a:bodyPr anchor="b">
            <a:normAutofit/>
          </a:bodyPr>
          <a:lstStyle/>
          <a:p>
            <a:r>
              <a:rPr lang="en-US" sz="4000"/>
              <a:t>Air suspension</a:t>
            </a:r>
            <a:endParaRPr lang="en-IN" sz="4000"/>
          </a:p>
        </p:txBody>
      </p:sp>
      <p:sp>
        <p:nvSpPr>
          <p:cNvPr id="24" name="Rectangle 23">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55714" y="2263365"/>
            <a:ext cx="49377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0EFFA59-5209-4F34-ACDE-334240D7F7A9}"/>
              </a:ext>
            </a:extLst>
          </p:cNvPr>
          <p:cNvSpPr>
            <a:spLocks noGrp="1"/>
          </p:cNvSpPr>
          <p:nvPr>
            <p:ph idx="1"/>
          </p:nvPr>
        </p:nvSpPr>
        <p:spPr>
          <a:xfrm>
            <a:off x="1055715" y="2508105"/>
            <a:ext cx="5040285" cy="3632493"/>
          </a:xfrm>
        </p:spPr>
        <p:txBody>
          <a:bodyPr anchor="ctr">
            <a:normAutofit/>
          </a:bodyPr>
          <a:lstStyle/>
          <a:p>
            <a:pPr eaLnBrk="1" hangingPunct="1"/>
            <a:r>
              <a:rPr lang="en-US" altLang="en-US" sz="2000"/>
              <a:t>Comprises of compressor , suppling air to air tank</a:t>
            </a:r>
          </a:p>
          <a:p>
            <a:pPr eaLnBrk="1" hangingPunct="1"/>
            <a:r>
              <a:rPr lang="en-US" altLang="en-US" sz="2000"/>
              <a:t>Pressure maintained – 5.6 to 7 kg/sq.m</a:t>
            </a:r>
          </a:p>
          <a:p>
            <a:pPr eaLnBrk="1" hangingPunct="1"/>
            <a:r>
              <a:rPr lang="en-US" altLang="en-US" sz="2000"/>
              <a:t>Air bags – on each wheel</a:t>
            </a:r>
          </a:p>
          <a:p>
            <a:pPr eaLnBrk="1" hangingPunct="1"/>
            <a:r>
              <a:rPr lang="en-US" altLang="en-US" sz="2000"/>
              <a:t>As load applied , air bags compressed actuating the levelling valve .</a:t>
            </a:r>
          </a:p>
          <a:p>
            <a:pPr eaLnBrk="1" hangingPunct="1"/>
            <a:r>
              <a:rPr lang="en-US" altLang="en-US" sz="2000"/>
              <a:t>Air from the tank fills the compressrd air bag &amp; hence raise the level of the frame.</a:t>
            </a:r>
          </a:p>
          <a:p>
            <a:pPr eaLnBrk="1" hangingPunct="1"/>
            <a:r>
              <a:rPr lang="en-US" altLang="en-US" sz="2000"/>
              <a:t>Air from air bag gets released as load on chassis decreases</a:t>
            </a:r>
            <a:endParaRPr lang="en-IN" sz="2000"/>
          </a:p>
        </p:txBody>
      </p:sp>
      <p:pic>
        <p:nvPicPr>
          <p:cNvPr id="6" name="Picture 5">
            <a:extLst>
              <a:ext uri="{FF2B5EF4-FFF2-40B4-BE49-F238E27FC236}">
                <a16:creationId xmlns:a16="http://schemas.microsoft.com/office/drawing/2014/main" id="{C85728D1-D897-409F-8936-14EBB90514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56480" y="774285"/>
            <a:ext cx="2569493" cy="2581173"/>
          </a:xfrm>
          <a:prstGeom prst="rect">
            <a:avLst/>
          </a:prstGeom>
        </p:spPr>
      </p:pic>
      <p:pic>
        <p:nvPicPr>
          <p:cNvPr id="4" name="Picture 3">
            <a:extLst>
              <a:ext uri="{FF2B5EF4-FFF2-40B4-BE49-F238E27FC236}">
                <a16:creationId xmlns:a16="http://schemas.microsoft.com/office/drawing/2014/main" id="{60A6F1A6-AFA4-4484-8433-788378C09B29}"/>
              </a:ext>
            </a:extLst>
          </p:cNvPr>
          <p:cNvPicPr>
            <a:picLocks noChangeAspect="1"/>
          </p:cNvPicPr>
          <p:nvPr/>
        </p:nvPicPr>
        <p:blipFill>
          <a:blip r:embed="rId3"/>
          <a:stretch>
            <a:fillRect/>
          </a:stretch>
        </p:blipFill>
        <p:spPr>
          <a:xfrm>
            <a:off x="7034147" y="3575074"/>
            <a:ext cx="4214160" cy="2581173"/>
          </a:xfrm>
          <a:prstGeom prst="rect">
            <a:avLst/>
          </a:prstGeom>
        </p:spPr>
      </p:pic>
    </p:spTree>
    <p:extLst>
      <p:ext uri="{BB962C8B-B14F-4D97-AF65-F5344CB8AC3E}">
        <p14:creationId xmlns:p14="http://schemas.microsoft.com/office/powerpoint/2010/main" val="1237638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14E348-EAFD-4184-B2D6-3B32B5BC1B5B}"/>
              </a:ext>
            </a:extLst>
          </p:cNvPr>
          <p:cNvSpPr>
            <a:spLocks noGrp="1"/>
          </p:cNvSpPr>
          <p:nvPr>
            <p:ph type="title"/>
          </p:nvPr>
        </p:nvSpPr>
        <p:spPr>
          <a:xfrm>
            <a:off x="5596501" y="489508"/>
            <a:ext cx="5754896" cy="1667569"/>
          </a:xfrm>
        </p:spPr>
        <p:txBody>
          <a:bodyPr anchor="b">
            <a:normAutofit/>
          </a:bodyPr>
          <a:lstStyle/>
          <a:p>
            <a:r>
              <a:rPr lang="en-US" sz="4000" b="1" dirty="0"/>
              <a:t>Hydro elastic Suspension</a:t>
            </a:r>
            <a:endParaRPr lang="en-IN" sz="4000" dirty="0"/>
          </a:p>
        </p:txBody>
      </p:sp>
      <p:pic>
        <p:nvPicPr>
          <p:cNvPr id="4" name="Picture 8" descr="hydrolastic.gif">
            <a:extLst>
              <a:ext uri="{FF2B5EF4-FFF2-40B4-BE49-F238E27FC236}">
                <a16:creationId xmlns:a16="http://schemas.microsoft.com/office/drawing/2014/main" id="{ED7CF933-2CEF-4024-9F2E-C7167BAF8E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068130" y="2388225"/>
            <a:ext cx="3876165" cy="1649854"/>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a:extLst>
              <a:ext uri="{FF2B5EF4-FFF2-40B4-BE49-F238E27FC236}">
                <a16:creationId xmlns:a16="http://schemas.microsoft.com/office/drawing/2014/main" id="{A5BFAD6F-0543-473B-8BAF-8144B737D1DC}"/>
              </a:ext>
            </a:extLst>
          </p:cNvPr>
          <p:cNvSpPr>
            <a:spLocks noGrp="1"/>
          </p:cNvSpPr>
          <p:nvPr>
            <p:ph idx="1"/>
          </p:nvPr>
        </p:nvSpPr>
        <p:spPr>
          <a:xfrm>
            <a:off x="5596502" y="2405894"/>
            <a:ext cx="5754896" cy="3197464"/>
          </a:xfrm>
        </p:spPr>
        <p:txBody>
          <a:bodyPr anchor="t">
            <a:normAutofit/>
          </a:bodyPr>
          <a:lstStyle/>
          <a:p>
            <a:pPr eaLnBrk="1" hangingPunct="1"/>
            <a:r>
              <a:rPr lang="en-US" altLang="en-US" sz="2000" dirty="0"/>
              <a:t>a system where the front and rear suspension systems were connected together in order to better level the car when driving.</a:t>
            </a:r>
          </a:p>
          <a:p>
            <a:pPr eaLnBrk="1" hangingPunct="1"/>
            <a:r>
              <a:rPr lang="en-US" altLang="en-US" sz="2000" dirty="0"/>
              <a:t> The front and rear suspension units have Hydro elastic displacers, one per side.</a:t>
            </a:r>
          </a:p>
          <a:p>
            <a:pPr eaLnBrk="1" hangingPunct="1"/>
            <a:r>
              <a:rPr lang="en-US" altLang="en-US" sz="2000" dirty="0"/>
              <a:t> These are interconnected by a small-bore pipe. Each displacer incorporates a rubber spring</a:t>
            </a:r>
          </a:p>
          <a:p>
            <a:pPr eaLnBrk="1" hangingPunct="1"/>
            <a:r>
              <a:rPr lang="en-US" altLang="en-US" sz="2000" dirty="0"/>
              <a:t>Damping of the system is achieved by rubber valves. </a:t>
            </a:r>
          </a:p>
          <a:p>
            <a:endParaRPr lang="en-IN" sz="2000" dirty="0"/>
          </a:p>
        </p:txBody>
      </p:sp>
      <p:sp>
        <p:nvSpPr>
          <p:cNvPr id="11" name="Rectangle 10">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36624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3C0AE1-2378-48B3-9E3A-DE61B4169F05}"/>
              </a:ext>
            </a:extLst>
          </p:cNvPr>
          <p:cNvSpPr>
            <a:spLocks noGrp="1"/>
          </p:cNvSpPr>
          <p:nvPr>
            <p:ph type="title"/>
          </p:nvPr>
        </p:nvSpPr>
        <p:spPr>
          <a:xfrm>
            <a:off x="5297762" y="329184"/>
            <a:ext cx="6251110" cy="1783080"/>
          </a:xfrm>
        </p:spPr>
        <p:txBody>
          <a:bodyPr anchor="b">
            <a:normAutofit/>
          </a:bodyPr>
          <a:lstStyle/>
          <a:p>
            <a:r>
              <a:rPr lang="en-IN" sz="4200" b="1" i="0">
                <a:effectLst/>
                <a:latin typeface="Arial Black" panose="020B0A04020102020204" pitchFamily="34" charset="0"/>
              </a:rPr>
              <a:t>What Is Suspension Geometry?</a:t>
            </a:r>
            <a:endParaRPr lang="en-IN" sz="4200">
              <a:latin typeface="Arial Black" panose="020B0A04020102020204" pitchFamily="34" charset="0"/>
            </a:endParaRPr>
          </a:p>
        </p:txBody>
      </p:sp>
      <p:pic>
        <p:nvPicPr>
          <p:cNvPr id="4" name="Picture 3">
            <a:extLst>
              <a:ext uri="{FF2B5EF4-FFF2-40B4-BE49-F238E27FC236}">
                <a16:creationId xmlns:a16="http://schemas.microsoft.com/office/drawing/2014/main" id="{DA7D5936-150A-4755-B39F-F8504A3811B3}"/>
              </a:ext>
            </a:extLst>
          </p:cNvPr>
          <p:cNvPicPr>
            <a:picLocks noChangeAspect="1"/>
          </p:cNvPicPr>
          <p:nvPr/>
        </p:nvPicPr>
        <p:blipFill rotWithShape="1">
          <a:blip r:embed="rId2"/>
          <a:srcRect l="26659" r="28009"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1432F5F-1473-4632-9EA7-D17FE9754C2E}"/>
              </a:ext>
            </a:extLst>
          </p:cNvPr>
          <p:cNvSpPr>
            <a:spLocks noGrp="1"/>
          </p:cNvSpPr>
          <p:nvPr>
            <p:ph idx="1"/>
          </p:nvPr>
        </p:nvSpPr>
        <p:spPr>
          <a:xfrm>
            <a:off x="5297762" y="2706624"/>
            <a:ext cx="6251110" cy="3483864"/>
          </a:xfrm>
        </p:spPr>
        <p:txBody>
          <a:bodyPr>
            <a:normAutofit/>
          </a:bodyPr>
          <a:lstStyle/>
          <a:p>
            <a:r>
              <a:rPr lang="en-US" sz="1500" b="0" i="0" dirty="0">
                <a:effectLst/>
                <a:latin typeface="Times New Roman" panose="02020603050405020304" pitchFamily="18" charset="0"/>
                <a:cs typeface="Times New Roman" panose="02020603050405020304" pitchFamily="18" charset="0"/>
              </a:rPr>
              <a:t>Suspension geometry is the positioning and angular movement of the suspension arms and the effect that they have upon the movement of the wheel and Tyre. </a:t>
            </a:r>
          </a:p>
          <a:p>
            <a:r>
              <a:rPr lang="en-US" sz="1500" b="0" i="0" dirty="0">
                <a:effectLst/>
                <a:latin typeface="Times New Roman" panose="02020603050405020304" pitchFamily="18" charset="0"/>
                <a:cs typeface="Times New Roman" panose="02020603050405020304" pitchFamily="18" charset="0"/>
              </a:rPr>
              <a:t>It is caused by the different components of the suspension system all moving in their designed paths, which together generate changes in direction and multiple forces on the wheel and Tyre, making the steering and suspension operate in particular ways. </a:t>
            </a:r>
          </a:p>
          <a:p>
            <a:r>
              <a:rPr lang="en-US" sz="1500" b="0" i="0" dirty="0">
                <a:effectLst/>
                <a:latin typeface="Times New Roman" panose="02020603050405020304" pitchFamily="18" charset="0"/>
                <a:cs typeface="Times New Roman" panose="02020603050405020304" pitchFamily="18" charset="0"/>
              </a:rPr>
              <a:t>The main purpose of suspension geometry is to work the </a:t>
            </a:r>
            <a:r>
              <a:rPr lang="en-US" sz="1500" b="0" i="0" dirty="0" err="1">
                <a:effectLst/>
                <a:latin typeface="Times New Roman" panose="02020603050405020304" pitchFamily="18" charset="0"/>
                <a:cs typeface="Times New Roman" panose="02020603050405020304" pitchFamily="18" charset="0"/>
              </a:rPr>
              <a:t>tyre</a:t>
            </a:r>
            <a:r>
              <a:rPr lang="en-US" sz="1500" b="0" i="0" dirty="0">
                <a:effectLst/>
                <a:latin typeface="Times New Roman" panose="02020603050405020304" pitchFamily="18" charset="0"/>
                <a:cs typeface="Times New Roman" panose="02020603050405020304" pitchFamily="18" charset="0"/>
              </a:rPr>
              <a:t> and ensure that the maximum amount of grip is being used from the </a:t>
            </a:r>
            <a:r>
              <a:rPr lang="en-US" sz="1500" b="0" i="0" dirty="0" err="1">
                <a:effectLst/>
                <a:latin typeface="Times New Roman" panose="02020603050405020304" pitchFamily="18" charset="0"/>
                <a:cs typeface="Times New Roman" panose="02020603050405020304" pitchFamily="18" charset="0"/>
              </a:rPr>
              <a:t>tyre</a:t>
            </a:r>
            <a:r>
              <a:rPr lang="en-US" sz="1500" b="0" i="0" dirty="0">
                <a:effectLst/>
                <a:latin typeface="Times New Roman" panose="02020603050405020304" pitchFamily="18" charset="0"/>
                <a:cs typeface="Times New Roman" panose="02020603050405020304" pitchFamily="18" charset="0"/>
              </a:rPr>
              <a:t> during all conditions including cornering, acceleration, braking and uneven ground conditions.</a:t>
            </a:r>
          </a:p>
          <a:p>
            <a:r>
              <a:rPr lang="en-US" sz="1500" b="0" i="0" dirty="0">
                <a:effectLst/>
                <a:latin typeface="Times New Roman" panose="02020603050405020304" pitchFamily="18" charset="0"/>
                <a:cs typeface="Times New Roman" panose="02020603050405020304" pitchFamily="18" charset="0"/>
              </a:rPr>
              <a:t>The behavior and movement of all the combined areas of suspension geometry result in a car that handles well and delivers positive driver feedback, resulting in a fast competent vehicle.</a:t>
            </a:r>
          </a:p>
          <a:p>
            <a:endParaRPr lang="en-US" sz="1500" b="0" i="0" dirty="0">
              <a:effectLst/>
              <a:latin typeface="Roboto" panose="02000000000000000000" pitchFamily="2" charset="0"/>
            </a:endParaRPr>
          </a:p>
        </p:txBody>
      </p:sp>
    </p:spTree>
    <p:extLst>
      <p:ext uri="{BB962C8B-B14F-4D97-AF65-F5344CB8AC3E}">
        <p14:creationId xmlns:p14="http://schemas.microsoft.com/office/powerpoint/2010/main" val="37184694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67E745-31B4-4D2B-B67C-25BDCB6870C7}"/>
              </a:ext>
            </a:extLst>
          </p:cNvPr>
          <p:cNvSpPr>
            <a:spLocks noGrp="1"/>
          </p:cNvSpPr>
          <p:nvPr>
            <p:ph type="title"/>
          </p:nvPr>
        </p:nvSpPr>
        <p:spPr>
          <a:xfrm>
            <a:off x="466722" y="586855"/>
            <a:ext cx="3201366" cy="3387497"/>
          </a:xfrm>
        </p:spPr>
        <p:txBody>
          <a:bodyPr anchor="b">
            <a:normAutofit/>
          </a:bodyPr>
          <a:lstStyle/>
          <a:p>
            <a:pPr algn="r"/>
            <a:r>
              <a:rPr lang="en-US" sz="4000" dirty="0">
                <a:solidFill>
                  <a:srgbClr val="FFFFFF"/>
                </a:solidFill>
              </a:rPr>
              <a:t>Design</a:t>
            </a:r>
            <a:endParaRPr lang="en-IN" sz="4000" dirty="0">
              <a:solidFill>
                <a:srgbClr val="FFFFFF"/>
              </a:solidFill>
            </a:endParaRPr>
          </a:p>
        </p:txBody>
      </p:sp>
      <p:sp>
        <p:nvSpPr>
          <p:cNvPr id="3" name="Content Placeholder 2">
            <a:extLst>
              <a:ext uri="{FF2B5EF4-FFF2-40B4-BE49-F238E27FC236}">
                <a16:creationId xmlns:a16="http://schemas.microsoft.com/office/drawing/2014/main" id="{F23223C5-337B-4696-BC6C-44EFCBD3C59B}"/>
              </a:ext>
            </a:extLst>
          </p:cNvPr>
          <p:cNvSpPr>
            <a:spLocks noGrp="1"/>
          </p:cNvSpPr>
          <p:nvPr>
            <p:ph idx="1"/>
          </p:nvPr>
        </p:nvSpPr>
        <p:spPr>
          <a:xfrm>
            <a:off x="4810259" y="649480"/>
            <a:ext cx="6555347" cy="5546047"/>
          </a:xfrm>
        </p:spPr>
        <p:txBody>
          <a:bodyPr anchor="ctr">
            <a:normAutofit/>
          </a:bodyPr>
          <a:lstStyle/>
          <a:p>
            <a:pPr fontAlgn="base"/>
            <a:r>
              <a:rPr lang="en-US" sz="2000" b="0" i="0" dirty="0">
                <a:effectLst/>
                <a:latin typeface="Times New Roman" panose="02020603050405020304" pitchFamily="18" charset="0"/>
                <a:cs typeface="Times New Roman" panose="02020603050405020304" pitchFamily="18" charset="0"/>
              </a:rPr>
              <a:t>The suspension design is crucial in the development of vehicle behavior to </a:t>
            </a:r>
            <a:r>
              <a:rPr lang="en-US" sz="2000" b="0" i="0" dirty="0">
                <a:effectLst/>
                <a:latin typeface="Times New Roman" panose="02020603050405020304" pitchFamily="18" charset="0"/>
                <a:cs typeface="Times New Roman" panose="02020603050405020304" pitchFamily="18" charset="0"/>
                <a:hlinkClick r:id="rId2" tooltip="How suspension kinematics can improve performance">
                  <a:extLst>
                    <a:ext uri="{A12FA001-AC4F-418D-AE19-62706E023703}">
                      <ahyp:hlinkClr xmlns:ahyp="http://schemas.microsoft.com/office/drawing/2018/hyperlinkcolor" val="tx"/>
                    </a:ext>
                  </a:extLst>
                </a:hlinkClick>
              </a:rPr>
              <a:t>optimize vehicle performance</a:t>
            </a:r>
            <a:r>
              <a:rPr lang="en-US" sz="2000" b="0" i="0" dirty="0">
                <a:effectLst/>
                <a:latin typeface="Times New Roman" panose="02020603050405020304" pitchFamily="18" charset="0"/>
                <a:cs typeface="Times New Roman" panose="02020603050405020304" pitchFamily="18" charset="0"/>
              </a:rPr>
              <a:t>, handling and comfort. There are a multitude of possible adjustments depending on the vehicle (comfort, sportiness, etc.). These settings play a important role in passengers' safety in all phases of driving (braking, cornering, traction).</a:t>
            </a:r>
          </a:p>
          <a:p>
            <a:pPr fontAlgn="base"/>
            <a:r>
              <a:rPr lang="en-US" sz="2000" dirty="0">
                <a:latin typeface="Times New Roman" panose="02020603050405020304" pitchFamily="18" charset="0"/>
                <a:cs typeface="Times New Roman" panose="02020603050405020304" pitchFamily="18" charset="0"/>
              </a:rPr>
              <a:t>We use lotus software to design the suspension.</a:t>
            </a:r>
          </a:p>
          <a:p>
            <a:pPr fontAlgn="base"/>
            <a:r>
              <a:rPr lang="en-US" sz="2000" dirty="0">
                <a:latin typeface="Times New Roman" panose="02020603050405020304" pitchFamily="18" charset="0"/>
                <a:cs typeface="Times New Roman" panose="02020603050405020304" pitchFamily="18" charset="0"/>
              </a:rPr>
              <a:t>Depending on the various parameters such as driver comfort, required ground clearance, and rolling tendency of vehicle we selected double wishbone suspension system at front and rear.</a:t>
            </a:r>
            <a:endParaRPr lang="en-US" sz="2000" b="0" i="0" dirty="0">
              <a:effectLst/>
              <a:latin typeface="Times New Roman" panose="02020603050405020304" pitchFamily="18" charset="0"/>
              <a:cs typeface="Times New Roman" panose="02020603050405020304" pitchFamily="18" charset="0"/>
            </a:endParaRPr>
          </a:p>
          <a:p>
            <a:endParaRPr lang="en-IN" sz="2000" dirty="0"/>
          </a:p>
        </p:txBody>
      </p:sp>
    </p:spTree>
    <p:extLst>
      <p:ext uri="{BB962C8B-B14F-4D97-AF65-F5344CB8AC3E}">
        <p14:creationId xmlns:p14="http://schemas.microsoft.com/office/powerpoint/2010/main" val="39188596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Freeform 5">
            <a:extLst>
              <a:ext uri="{FF2B5EF4-FFF2-40B4-BE49-F238E27FC236}">
                <a16:creationId xmlns:a16="http://schemas.microsoft.com/office/drawing/2014/main" id="{07322A9E-F1EC-405E-8971-BA906EFFC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29674" y="1290909"/>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Freeform 6">
            <a:extLst>
              <a:ext uri="{FF2B5EF4-FFF2-40B4-BE49-F238E27FC236}">
                <a16:creationId xmlns:a16="http://schemas.microsoft.com/office/drawing/2014/main" id="{A5704422-1118-4FD1-95AD-29A064EB8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70451" y="2010741"/>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 name="Freeform 7">
            <a:extLst>
              <a:ext uri="{FF2B5EF4-FFF2-40B4-BE49-F238E27FC236}">
                <a16:creationId xmlns:a16="http://schemas.microsoft.com/office/drawing/2014/main" id="{A88B2AAA-B805-498E-A9E6-98B8858554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51351" y="1780905"/>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Freeform 8">
            <a:extLst>
              <a:ext uri="{FF2B5EF4-FFF2-40B4-BE49-F238E27FC236}">
                <a16:creationId xmlns:a16="http://schemas.microsoft.com/office/drawing/2014/main" id="{9B8051E0-19D7-43E1-BFD9-E6DBFEB3A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542347"/>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Freeform 9">
            <a:extLst>
              <a:ext uri="{FF2B5EF4-FFF2-40B4-BE49-F238E27FC236}">
                <a16:creationId xmlns:a16="http://schemas.microsoft.com/office/drawing/2014/main" id="{4EDB2B02-86A2-46F5-A4BE-B7D9B10411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01" y="6178751"/>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10">
            <a:extLst>
              <a:ext uri="{FF2B5EF4-FFF2-40B4-BE49-F238E27FC236}">
                <a16:creationId xmlns:a16="http://schemas.microsoft.com/office/drawing/2014/main" id="{43954639-FB5D-41F4-9560-6F6DFE7784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59376"/>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12">
            <a:extLst>
              <a:ext uri="{FF2B5EF4-FFF2-40B4-BE49-F238E27FC236}">
                <a16:creationId xmlns:a16="http://schemas.microsoft.com/office/drawing/2014/main" id="{E898931C-0323-41FA-A036-20F818B1FF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1916"/>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Freeform 14">
            <a:extLst>
              <a:ext uri="{FF2B5EF4-FFF2-40B4-BE49-F238E27FC236}">
                <a16:creationId xmlns:a16="http://schemas.microsoft.com/office/drawing/2014/main" id="{89AFE9DD-0792-4B98-B4EB-97ACA17E6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01" y="-6705"/>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Freeform 16">
            <a:extLst>
              <a:ext uri="{FF2B5EF4-FFF2-40B4-BE49-F238E27FC236}">
                <a16:creationId xmlns:a16="http://schemas.microsoft.com/office/drawing/2014/main" id="{3981F5C4-9AE1-404E-AF44-A4E6DB374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61" y="-1916"/>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Freeform 11">
            <a:extLst>
              <a:ext uri="{FF2B5EF4-FFF2-40B4-BE49-F238E27FC236}">
                <a16:creationId xmlns:a16="http://schemas.microsoft.com/office/drawing/2014/main" id="{763C1781-8726-4FAC-8C45-FF40376BE4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426601" y="-1916"/>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1" name="Freeform 21">
            <a:extLst>
              <a:ext uri="{FF2B5EF4-FFF2-40B4-BE49-F238E27FC236}">
                <a16:creationId xmlns:a16="http://schemas.microsoft.com/office/drawing/2014/main" id="{301491B5-56C7-43DC-A3D9-861EECCA05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235014" y="2872"/>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Title 3">
            <a:extLst>
              <a:ext uri="{FF2B5EF4-FFF2-40B4-BE49-F238E27FC236}">
                <a16:creationId xmlns:a16="http://schemas.microsoft.com/office/drawing/2014/main" id="{3F366E83-F5BA-4517-8196-50611BD1F428}"/>
              </a:ext>
            </a:extLst>
          </p:cNvPr>
          <p:cNvSpPr>
            <a:spLocks noGrp="1"/>
          </p:cNvSpPr>
          <p:nvPr>
            <p:ph type="ctrTitle"/>
          </p:nvPr>
        </p:nvSpPr>
        <p:spPr>
          <a:xfrm>
            <a:off x="8842248" y="1481328"/>
            <a:ext cx="2926080" cy="2468880"/>
          </a:xfrm>
        </p:spPr>
        <p:txBody>
          <a:bodyPr>
            <a:normAutofit/>
          </a:bodyPr>
          <a:lstStyle/>
          <a:p>
            <a:pPr algn="l"/>
            <a:r>
              <a:rPr lang="en-US" sz="4000" dirty="0"/>
              <a:t>Component</a:t>
            </a:r>
            <a:endParaRPr lang="en-IN" sz="4000" dirty="0"/>
          </a:p>
        </p:txBody>
      </p:sp>
      <p:sp>
        <p:nvSpPr>
          <p:cNvPr id="5" name="Subtitle 4">
            <a:extLst>
              <a:ext uri="{FF2B5EF4-FFF2-40B4-BE49-F238E27FC236}">
                <a16:creationId xmlns:a16="http://schemas.microsoft.com/office/drawing/2014/main" id="{1D86F9EC-58B6-45E6-ADAC-F312D517F9C7}"/>
              </a:ext>
            </a:extLst>
          </p:cNvPr>
          <p:cNvSpPr>
            <a:spLocks noGrp="1"/>
          </p:cNvSpPr>
          <p:nvPr>
            <p:ph type="subTitle" idx="1"/>
          </p:nvPr>
        </p:nvSpPr>
        <p:spPr>
          <a:xfrm>
            <a:off x="8842248" y="4078224"/>
            <a:ext cx="2926080" cy="1307592"/>
          </a:xfrm>
        </p:spPr>
        <p:txBody>
          <a:bodyPr>
            <a:normAutofit/>
          </a:bodyPr>
          <a:lstStyle/>
          <a:p>
            <a:pPr algn="l"/>
            <a:r>
              <a:rPr lang="en-US" sz="4400" dirty="0"/>
              <a:t>Suspension system</a:t>
            </a:r>
            <a:endParaRPr lang="en-IN" sz="4400" dirty="0"/>
          </a:p>
        </p:txBody>
      </p:sp>
      <p:sp>
        <p:nvSpPr>
          <p:cNvPr id="93" name="Freeform 22">
            <a:extLst>
              <a:ext uri="{FF2B5EF4-FFF2-40B4-BE49-F238E27FC236}">
                <a16:creationId xmlns:a16="http://schemas.microsoft.com/office/drawing/2014/main" id="{237E2353-22DF-46E0-A200-FB30F8F39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020826" y="-1916"/>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5" name="Freeform 23">
            <a:extLst>
              <a:ext uri="{FF2B5EF4-FFF2-40B4-BE49-F238E27FC236}">
                <a16:creationId xmlns:a16="http://schemas.microsoft.com/office/drawing/2014/main" id="{DD6138DB-057B-45F7-A5F4-E7BFDA20D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90826" y="-1916"/>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 name="Freeform: Shape 96">
            <a:extLst>
              <a:ext uri="{FF2B5EF4-FFF2-40B4-BE49-F238E27FC236}">
                <a16:creationId xmlns:a16="http://schemas.microsoft.com/office/drawing/2014/main" id="{79A54AB1-B64F-4843-BFAB-81CB74E6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31529">
            <a:off x="752078" y="2218040"/>
            <a:ext cx="4418757" cy="4259609"/>
          </a:xfrm>
          <a:custGeom>
            <a:avLst/>
            <a:gdLst>
              <a:gd name="connsiteX0" fmla="*/ 404107 w 4507111"/>
              <a:gd name="connsiteY0" fmla="*/ 0 h 4344781"/>
              <a:gd name="connsiteX1" fmla="*/ 371857 w 4507111"/>
              <a:gd name="connsiteY1" fmla="*/ 117359 h 4344781"/>
              <a:gd name="connsiteX2" fmla="*/ 307833 w 4507111"/>
              <a:gd name="connsiteY2" fmla="*/ 632970 h 4344781"/>
              <a:gd name="connsiteX3" fmla="*/ 3569418 w 4507111"/>
              <a:gd name="connsiteY3" fmla="*/ 4141149 h 4344781"/>
              <a:gd name="connsiteX4" fmla="*/ 4440861 w 4507111"/>
              <a:gd name="connsiteY4" fmla="*/ 4332480 h 4344781"/>
              <a:gd name="connsiteX5" fmla="*/ 4507111 w 4507111"/>
              <a:gd name="connsiteY5" fmla="*/ 4341752 h 4344781"/>
              <a:gd name="connsiteX6" fmla="*/ 4296045 w 4507111"/>
              <a:gd name="connsiteY6" fmla="*/ 4344781 h 4344781"/>
              <a:gd name="connsiteX7" fmla="*/ 3749565 w 4507111"/>
              <a:gd name="connsiteY7" fmla="*/ 4321853 h 4344781"/>
              <a:gd name="connsiteX8" fmla="*/ 36764 w 4507111"/>
              <a:gd name="connsiteY8" fmla="*/ 1629794 h 4344781"/>
              <a:gd name="connsiteX9" fmla="*/ 300069 w 4507111"/>
              <a:gd name="connsiteY9" fmla="*/ 144750 h 4344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7111" h="4344781">
                <a:moveTo>
                  <a:pt x="404107" y="0"/>
                </a:moveTo>
                <a:lnTo>
                  <a:pt x="371857" y="117359"/>
                </a:lnTo>
                <a:cubicBezTo>
                  <a:pt x="333827" y="278567"/>
                  <a:pt x="311875" y="450459"/>
                  <a:pt x="307833" y="632970"/>
                </a:cubicBezTo>
                <a:cubicBezTo>
                  <a:pt x="264711" y="2579752"/>
                  <a:pt x="2253987" y="3769243"/>
                  <a:pt x="3569418" y="4141149"/>
                </a:cubicBezTo>
                <a:cubicBezTo>
                  <a:pt x="3816061" y="4210881"/>
                  <a:pt x="4114807" y="4279754"/>
                  <a:pt x="4440861" y="4332480"/>
                </a:cubicBezTo>
                <a:lnTo>
                  <a:pt x="4507111" y="4341752"/>
                </a:lnTo>
                <a:lnTo>
                  <a:pt x="4296045" y="4344781"/>
                </a:lnTo>
                <a:cubicBezTo>
                  <a:pt x="4097363" y="4343711"/>
                  <a:pt x="3912623" y="4335104"/>
                  <a:pt x="3749565" y="4321853"/>
                </a:cubicBezTo>
                <a:cubicBezTo>
                  <a:pt x="2445102" y="4215850"/>
                  <a:pt x="356405" y="3466499"/>
                  <a:pt x="36764" y="1629794"/>
                </a:cubicBezTo>
                <a:cubicBezTo>
                  <a:pt x="-63123" y="1055823"/>
                  <a:pt x="45741" y="555869"/>
                  <a:pt x="300069" y="144750"/>
                </a:cubicBezTo>
                <a:close/>
              </a:path>
            </a:pathLst>
          </a:cu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panose="02060603020205020403"/>
              <a:ea typeface="+mn-ea"/>
              <a:cs typeface="+mn-cs"/>
            </a:endParaRPr>
          </a:p>
        </p:txBody>
      </p:sp>
      <p:pic>
        <p:nvPicPr>
          <p:cNvPr id="1026" name="Picture 2" descr="8 Types of Car Suspensions | Wuling">
            <a:extLst>
              <a:ext uri="{FF2B5EF4-FFF2-40B4-BE49-F238E27FC236}">
                <a16:creationId xmlns:a16="http://schemas.microsoft.com/office/drawing/2014/main" id="{B127989F-AABC-4ECD-85B0-1A72F77FA79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476" r="2139" b="1"/>
          <a:stretch/>
        </p:blipFill>
        <p:spPr bwMode="auto">
          <a:xfrm>
            <a:off x="921910" y="465243"/>
            <a:ext cx="7761924" cy="5343065"/>
          </a:xfrm>
          <a:custGeom>
            <a:avLst/>
            <a:gdLst/>
            <a:ahLst/>
            <a:cxnLst/>
            <a:rect l="l" t="t" r="r" b="b"/>
            <a:pathLst>
              <a:path w="7761924" h="5343065">
                <a:moveTo>
                  <a:pt x="3025687" y="76"/>
                </a:moveTo>
                <a:cubicBezTo>
                  <a:pt x="3140786" y="756"/>
                  <a:pt x="3256631" y="6055"/>
                  <a:pt x="3372722" y="16088"/>
                </a:cubicBezTo>
                <a:cubicBezTo>
                  <a:pt x="5230178" y="176616"/>
                  <a:pt x="7761924" y="1424594"/>
                  <a:pt x="7761924" y="3316816"/>
                </a:cubicBezTo>
                <a:cubicBezTo>
                  <a:pt x="7646022" y="5237647"/>
                  <a:pt x="4988715" y="5423921"/>
                  <a:pt x="3701109" y="5320611"/>
                </a:cubicBezTo>
                <a:cubicBezTo>
                  <a:pt x="2413504" y="5217301"/>
                  <a:pt x="351800" y="4486992"/>
                  <a:pt x="36290" y="2696959"/>
                </a:cubicBezTo>
                <a:cubicBezTo>
                  <a:pt x="-259500" y="1018804"/>
                  <a:pt x="1299198" y="-10133"/>
                  <a:pt x="3025687" y="76"/>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5571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Toy cars lined up in a row on floor">
            <a:extLst>
              <a:ext uri="{FF2B5EF4-FFF2-40B4-BE49-F238E27FC236}">
                <a16:creationId xmlns:a16="http://schemas.microsoft.com/office/drawing/2014/main" id="{29FD1F06-614C-123D-CED9-34ADFDE4752A}"/>
              </a:ext>
            </a:extLst>
          </p:cNvPr>
          <p:cNvPicPr>
            <a:picLocks noChangeAspect="1"/>
          </p:cNvPicPr>
          <p:nvPr/>
        </p:nvPicPr>
        <p:blipFill rotWithShape="1">
          <a:blip r:embed="rId2">
            <a:alphaModFix amt="50000"/>
          </a:blip>
          <a:srcRect t="15413"/>
          <a:stretch/>
        </p:blipFill>
        <p:spPr>
          <a:xfrm>
            <a:off x="20" y="1"/>
            <a:ext cx="12191980" cy="6857999"/>
          </a:xfrm>
          <a:prstGeom prst="rect">
            <a:avLst/>
          </a:prstGeom>
        </p:spPr>
      </p:pic>
      <p:sp>
        <p:nvSpPr>
          <p:cNvPr id="4" name="Title 3">
            <a:extLst>
              <a:ext uri="{FF2B5EF4-FFF2-40B4-BE49-F238E27FC236}">
                <a16:creationId xmlns:a16="http://schemas.microsoft.com/office/drawing/2014/main" id="{77627F98-63BB-402D-8984-3E8578FC7E6A}"/>
              </a:ext>
            </a:extLst>
          </p:cNvPr>
          <p:cNvSpPr>
            <a:spLocks noGrp="1"/>
          </p:cNvSpPr>
          <p:nvPr>
            <p:ph type="ctrTitle"/>
          </p:nvPr>
        </p:nvSpPr>
        <p:spPr>
          <a:xfrm>
            <a:off x="1524000" y="1122362"/>
            <a:ext cx="9144000" cy="2900518"/>
          </a:xfrm>
        </p:spPr>
        <p:txBody>
          <a:bodyPr>
            <a:normAutofit/>
          </a:bodyPr>
          <a:lstStyle/>
          <a:p>
            <a:r>
              <a:rPr lang="en-US" dirty="0">
                <a:solidFill>
                  <a:srgbClr val="FFFFFF"/>
                </a:solidFill>
              </a:rPr>
              <a:t>Present vehicles </a:t>
            </a:r>
            <a:endParaRPr lang="en-IN" dirty="0">
              <a:solidFill>
                <a:srgbClr val="FFFFFF"/>
              </a:solidFill>
            </a:endParaRPr>
          </a:p>
        </p:txBody>
      </p:sp>
      <p:sp>
        <p:nvSpPr>
          <p:cNvPr id="5" name="Subtitle 4">
            <a:extLst>
              <a:ext uri="{FF2B5EF4-FFF2-40B4-BE49-F238E27FC236}">
                <a16:creationId xmlns:a16="http://schemas.microsoft.com/office/drawing/2014/main" id="{88E5E282-B12A-478F-B168-43062C31946E}"/>
              </a:ext>
            </a:extLst>
          </p:cNvPr>
          <p:cNvSpPr>
            <a:spLocks noGrp="1"/>
          </p:cNvSpPr>
          <p:nvPr>
            <p:ph type="subTitle" idx="1"/>
          </p:nvPr>
        </p:nvSpPr>
        <p:spPr>
          <a:xfrm>
            <a:off x="1524000" y="4159404"/>
            <a:ext cx="9144000" cy="1098395"/>
          </a:xfrm>
        </p:spPr>
        <p:txBody>
          <a:bodyPr>
            <a:normAutofit/>
          </a:bodyPr>
          <a:lstStyle/>
          <a:p>
            <a:endParaRPr lang="en-IN">
              <a:solidFill>
                <a:srgbClr val="FFFFFF"/>
              </a:solidFill>
            </a:endParaRPr>
          </a:p>
        </p:txBody>
      </p:sp>
    </p:spTree>
    <p:extLst>
      <p:ext uri="{BB962C8B-B14F-4D97-AF65-F5344CB8AC3E}">
        <p14:creationId xmlns:p14="http://schemas.microsoft.com/office/powerpoint/2010/main" val="224934831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9" name="!!BGRectangle">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751A93-2572-4A56-8BB2-F29EEB369E85}"/>
              </a:ext>
            </a:extLst>
          </p:cNvPr>
          <p:cNvSpPr>
            <a:spLocks noGrp="1"/>
          </p:cNvSpPr>
          <p:nvPr>
            <p:ph type="title"/>
          </p:nvPr>
        </p:nvSpPr>
        <p:spPr>
          <a:xfrm>
            <a:off x="841247" y="474146"/>
            <a:ext cx="10515593" cy="1197864"/>
          </a:xfrm>
        </p:spPr>
        <p:txBody>
          <a:bodyPr>
            <a:normAutofit/>
          </a:bodyPr>
          <a:lstStyle/>
          <a:p>
            <a:r>
              <a:rPr lang="en-US" dirty="0"/>
              <a:t>Motorcycle</a:t>
            </a:r>
            <a:endParaRPr lang="en-IN" dirty="0"/>
          </a:p>
        </p:txBody>
      </p:sp>
      <p:sp>
        <p:nvSpPr>
          <p:cNvPr id="11" name="!!Line">
            <a:extLst>
              <a:ext uri="{FF2B5EF4-FFF2-40B4-BE49-F238E27FC236}">
                <a16:creationId xmlns:a16="http://schemas.microsoft.com/office/drawing/2014/main" id="{B0161EF8-C8C6-4F2A-9D5C-49BD28A2B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585216"/>
            <a:ext cx="9144"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up of some motorcycles&#10;&#10;Description automatically generated with low confidence">
            <a:extLst>
              <a:ext uri="{FF2B5EF4-FFF2-40B4-BE49-F238E27FC236}">
                <a16:creationId xmlns:a16="http://schemas.microsoft.com/office/drawing/2014/main" id="{25DBA191-6635-4A8E-B9CB-C1796A7B6F9D}"/>
              </a:ext>
            </a:extLst>
          </p:cNvPr>
          <p:cNvPicPr>
            <a:picLocks noChangeAspect="1"/>
          </p:cNvPicPr>
          <p:nvPr/>
        </p:nvPicPr>
        <p:blipFill rotWithShape="1">
          <a:blip r:embed="rId2"/>
          <a:srcRect l="14081" r="2477" b="1"/>
          <a:stretch/>
        </p:blipFill>
        <p:spPr>
          <a:xfrm>
            <a:off x="835153" y="2002117"/>
            <a:ext cx="6215794" cy="4171569"/>
          </a:xfrm>
          <a:prstGeom prst="rect">
            <a:avLst/>
          </a:prstGeom>
        </p:spPr>
      </p:pic>
      <p:sp>
        <p:nvSpPr>
          <p:cNvPr id="3" name="Content Placeholder 2">
            <a:extLst>
              <a:ext uri="{FF2B5EF4-FFF2-40B4-BE49-F238E27FC236}">
                <a16:creationId xmlns:a16="http://schemas.microsoft.com/office/drawing/2014/main" id="{77354C22-9ACB-4DF2-A26D-A5533D5C6839}"/>
              </a:ext>
            </a:extLst>
          </p:cNvPr>
          <p:cNvSpPr>
            <a:spLocks noGrp="1"/>
          </p:cNvSpPr>
          <p:nvPr>
            <p:ph idx="1"/>
          </p:nvPr>
        </p:nvSpPr>
        <p:spPr>
          <a:xfrm>
            <a:off x="7533314" y="1999578"/>
            <a:ext cx="3823525" cy="4171568"/>
          </a:xfrm>
        </p:spPr>
        <p:txBody>
          <a:bodyPr anchor="ctr">
            <a:normAutofit/>
          </a:bodyPr>
          <a:lstStyle/>
          <a:p>
            <a:r>
              <a:rPr lang="en-US" sz="2000" b="0" i="0" dirty="0">
                <a:effectLst/>
                <a:latin typeface="Times New Roman" panose="02020603050405020304" pitchFamily="18" charset="0"/>
                <a:cs typeface="Times New Roman" panose="02020603050405020304" pitchFamily="18" charset="0"/>
              </a:rPr>
              <a:t>There are two types of motorcycle rear suspensions, one is </a:t>
            </a:r>
            <a:r>
              <a:rPr lang="en-US" sz="2000" b="1" i="0" dirty="0">
                <a:effectLst/>
                <a:latin typeface="Times New Roman" panose="02020603050405020304" pitchFamily="18" charset="0"/>
                <a:cs typeface="Times New Roman" panose="02020603050405020304" pitchFamily="18" charset="0"/>
              </a:rPr>
              <a:t>Single Suspension (Mono Shock) and the other one is Double Suspension (Dual Shock)</a:t>
            </a:r>
            <a:r>
              <a:rPr lang="en-US" sz="2000" b="0" i="0" dirty="0">
                <a:effectLst/>
                <a:latin typeface="Times New Roman" panose="02020603050405020304" pitchFamily="18" charset="0"/>
                <a:cs typeface="Times New Roman" panose="02020603050405020304" pitchFamily="18" charset="0"/>
              </a:rPr>
              <a:t>. There are also custom-built rear shock absorbers out in the market which are built as per the specifications of the bike, riding style and weight of the bike.</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0525895"/>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1825AC39-5F85-4CAA-8A81-A1287086B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95DA4D23-37FC-4B90-8188-F0377C5F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417162" cy="6858000"/>
          </a:xfrm>
          <a:custGeom>
            <a:avLst/>
            <a:gdLst>
              <a:gd name="connsiteX0" fmla="*/ 0 w 4417162"/>
              <a:gd name="connsiteY0" fmla="*/ 0 h 6858000"/>
              <a:gd name="connsiteX1" fmla="*/ 144378 w 4417162"/>
              <a:gd name="connsiteY1" fmla="*/ 0 h 6858000"/>
              <a:gd name="connsiteX2" fmla="*/ 2310062 w 4417162"/>
              <a:gd name="connsiteY2" fmla="*/ 0 h 6858000"/>
              <a:gd name="connsiteX3" fmla="*/ 4227367 w 4417162"/>
              <a:gd name="connsiteY3" fmla="*/ 0 h 6858000"/>
              <a:gd name="connsiteX4" fmla="*/ 4232407 w 4417162"/>
              <a:gd name="connsiteY4" fmla="*/ 66675 h 6858000"/>
              <a:gd name="connsiteX5" fmla="*/ 4240804 w 4417162"/>
              <a:gd name="connsiteY5" fmla="*/ 122237 h 6858000"/>
              <a:gd name="connsiteX6" fmla="*/ 4250882 w 4417162"/>
              <a:gd name="connsiteY6" fmla="*/ 174625 h 6858000"/>
              <a:gd name="connsiteX7" fmla="*/ 4267678 w 4417162"/>
              <a:gd name="connsiteY7" fmla="*/ 217487 h 6858000"/>
              <a:gd name="connsiteX8" fmla="*/ 4284474 w 4417162"/>
              <a:gd name="connsiteY8" fmla="*/ 260350 h 6858000"/>
              <a:gd name="connsiteX9" fmla="*/ 4304629 w 4417162"/>
              <a:gd name="connsiteY9" fmla="*/ 296862 h 6858000"/>
              <a:gd name="connsiteX10" fmla="*/ 4324784 w 4417162"/>
              <a:gd name="connsiteY10" fmla="*/ 334962 h 6858000"/>
              <a:gd name="connsiteX11" fmla="*/ 4343260 w 4417162"/>
              <a:gd name="connsiteY11" fmla="*/ 369887 h 6858000"/>
              <a:gd name="connsiteX12" fmla="*/ 4361735 w 4417162"/>
              <a:gd name="connsiteY12" fmla="*/ 409575 h 6858000"/>
              <a:gd name="connsiteX13" fmla="*/ 4378531 w 4417162"/>
              <a:gd name="connsiteY13" fmla="*/ 450850 h 6858000"/>
              <a:gd name="connsiteX14" fmla="*/ 4393648 w 4417162"/>
              <a:gd name="connsiteY14" fmla="*/ 496887 h 6858000"/>
              <a:gd name="connsiteX15" fmla="*/ 4405405 w 4417162"/>
              <a:gd name="connsiteY15" fmla="*/ 546100 h 6858000"/>
              <a:gd name="connsiteX16" fmla="*/ 4413803 w 4417162"/>
              <a:gd name="connsiteY16" fmla="*/ 606425 h 6858000"/>
              <a:gd name="connsiteX17" fmla="*/ 4417162 w 4417162"/>
              <a:gd name="connsiteY17" fmla="*/ 673100 h 6858000"/>
              <a:gd name="connsiteX18" fmla="*/ 4413803 w 4417162"/>
              <a:gd name="connsiteY18" fmla="*/ 744537 h 6858000"/>
              <a:gd name="connsiteX19" fmla="*/ 4405405 w 4417162"/>
              <a:gd name="connsiteY19" fmla="*/ 801687 h 6858000"/>
              <a:gd name="connsiteX20" fmla="*/ 4393648 w 4417162"/>
              <a:gd name="connsiteY20" fmla="*/ 854075 h 6858000"/>
              <a:gd name="connsiteX21" fmla="*/ 4378531 w 4417162"/>
              <a:gd name="connsiteY21" fmla="*/ 901700 h 6858000"/>
              <a:gd name="connsiteX22" fmla="*/ 4361735 w 4417162"/>
              <a:gd name="connsiteY22" fmla="*/ 942975 h 6858000"/>
              <a:gd name="connsiteX23" fmla="*/ 4341580 w 4417162"/>
              <a:gd name="connsiteY23" fmla="*/ 981075 h 6858000"/>
              <a:gd name="connsiteX24" fmla="*/ 4321425 w 4417162"/>
              <a:gd name="connsiteY24" fmla="*/ 1017587 h 6858000"/>
              <a:gd name="connsiteX25" fmla="*/ 4301270 w 4417162"/>
              <a:gd name="connsiteY25" fmla="*/ 1055687 h 6858000"/>
              <a:gd name="connsiteX26" fmla="*/ 4282794 w 4417162"/>
              <a:gd name="connsiteY26" fmla="*/ 1095375 h 6858000"/>
              <a:gd name="connsiteX27" fmla="*/ 4264318 w 4417162"/>
              <a:gd name="connsiteY27" fmla="*/ 1136650 h 6858000"/>
              <a:gd name="connsiteX28" fmla="*/ 4249203 w 4417162"/>
              <a:gd name="connsiteY28" fmla="*/ 1182687 h 6858000"/>
              <a:gd name="connsiteX29" fmla="*/ 4239125 w 4417162"/>
              <a:gd name="connsiteY29" fmla="*/ 1235075 h 6858000"/>
              <a:gd name="connsiteX30" fmla="*/ 4229047 w 4417162"/>
              <a:gd name="connsiteY30" fmla="*/ 1295400 h 6858000"/>
              <a:gd name="connsiteX31" fmla="*/ 4227367 w 4417162"/>
              <a:gd name="connsiteY31" fmla="*/ 1363662 h 6858000"/>
              <a:gd name="connsiteX32" fmla="*/ 4229047 w 4417162"/>
              <a:gd name="connsiteY32" fmla="*/ 1431925 h 6858000"/>
              <a:gd name="connsiteX33" fmla="*/ 4239125 w 4417162"/>
              <a:gd name="connsiteY33" fmla="*/ 1492250 h 6858000"/>
              <a:gd name="connsiteX34" fmla="*/ 4249203 w 4417162"/>
              <a:gd name="connsiteY34" fmla="*/ 1544637 h 6858000"/>
              <a:gd name="connsiteX35" fmla="*/ 4264318 w 4417162"/>
              <a:gd name="connsiteY35" fmla="*/ 1589087 h 6858000"/>
              <a:gd name="connsiteX36" fmla="*/ 4282794 w 4417162"/>
              <a:gd name="connsiteY36" fmla="*/ 1631950 h 6858000"/>
              <a:gd name="connsiteX37" fmla="*/ 4301270 w 4417162"/>
              <a:gd name="connsiteY37" fmla="*/ 1671637 h 6858000"/>
              <a:gd name="connsiteX38" fmla="*/ 4321425 w 4417162"/>
              <a:gd name="connsiteY38" fmla="*/ 1708150 h 6858000"/>
              <a:gd name="connsiteX39" fmla="*/ 4341580 w 4417162"/>
              <a:gd name="connsiteY39" fmla="*/ 1743075 h 6858000"/>
              <a:gd name="connsiteX40" fmla="*/ 4361735 w 4417162"/>
              <a:gd name="connsiteY40" fmla="*/ 1782762 h 6858000"/>
              <a:gd name="connsiteX41" fmla="*/ 4378531 w 4417162"/>
              <a:gd name="connsiteY41" fmla="*/ 1824037 h 6858000"/>
              <a:gd name="connsiteX42" fmla="*/ 4393648 w 4417162"/>
              <a:gd name="connsiteY42" fmla="*/ 1870075 h 6858000"/>
              <a:gd name="connsiteX43" fmla="*/ 4405405 w 4417162"/>
              <a:gd name="connsiteY43" fmla="*/ 1922462 h 6858000"/>
              <a:gd name="connsiteX44" fmla="*/ 4413803 w 4417162"/>
              <a:gd name="connsiteY44" fmla="*/ 1982787 h 6858000"/>
              <a:gd name="connsiteX45" fmla="*/ 4417162 w 4417162"/>
              <a:gd name="connsiteY45" fmla="*/ 2051050 h 6858000"/>
              <a:gd name="connsiteX46" fmla="*/ 4413803 w 4417162"/>
              <a:gd name="connsiteY46" fmla="*/ 2119312 h 6858000"/>
              <a:gd name="connsiteX47" fmla="*/ 4405405 w 4417162"/>
              <a:gd name="connsiteY47" fmla="*/ 2179637 h 6858000"/>
              <a:gd name="connsiteX48" fmla="*/ 4393648 w 4417162"/>
              <a:gd name="connsiteY48" fmla="*/ 2232025 h 6858000"/>
              <a:gd name="connsiteX49" fmla="*/ 4378531 w 4417162"/>
              <a:gd name="connsiteY49" fmla="*/ 2278062 h 6858000"/>
              <a:gd name="connsiteX50" fmla="*/ 4361735 w 4417162"/>
              <a:gd name="connsiteY50" fmla="*/ 2319337 h 6858000"/>
              <a:gd name="connsiteX51" fmla="*/ 4341580 w 4417162"/>
              <a:gd name="connsiteY51" fmla="*/ 2359025 h 6858000"/>
              <a:gd name="connsiteX52" fmla="*/ 4321425 w 4417162"/>
              <a:gd name="connsiteY52" fmla="*/ 2395537 h 6858000"/>
              <a:gd name="connsiteX53" fmla="*/ 4301270 w 4417162"/>
              <a:gd name="connsiteY53" fmla="*/ 2433637 h 6858000"/>
              <a:gd name="connsiteX54" fmla="*/ 4282794 w 4417162"/>
              <a:gd name="connsiteY54" fmla="*/ 2471737 h 6858000"/>
              <a:gd name="connsiteX55" fmla="*/ 4264318 w 4417162"/>
              <a:gd name="connsiteY55" fmla="*/ 2513012 h 6858000"/>
              <a:gd name="connsiteX56" fmla="*/ 4249203 w 4417162"/>
              <a:gd name="connsiteY56" fmla="*/ 2560637 h 6858000"/>
              <a:gd name="connsiteX57" fmla="*/ 4239125 w 4417162"/>
              <a:gd name="connsiteY57" fmla="*/ 2613025 h 6858000"/>
              <a:gd name="connsiteX58" fmla="*/ 4229047 w 4417162"/>
              <a:gd name="connsiteY58" fmla="*/ 2671762 h 6858000"/>
              <a:gd name="connsiteX59" fmla="*/ 4227367 w 4417162"/>
              <a:gd name="connsiteY59" fmla="*/ 2741612 h 6858000"/>
              <a:gd name="connsiteX60" fmla="*/ 4229047 w 4417162"/>
              <a:gd name="connsiteY60" fmla="*/ 2809875 h 6858000"/>
              <a:gd name="connsiteX61" fmla="*/ 4239125 w 4417162"/>
              <a:gd name="connsiteY61" fmla="*/ 2868612 h 6858000"/>
              <a:gd name="connsiteX62" fmla="*/ 4249203 w 4417162"/>
              <a:gd name="connsiteY62" fmla="*/ 2922587 h 6858000"/>
              <a:gd name="connsiteX63" fmla="*/ 4264318 w 4417162"/>
              <a:gd name="connsiteY63" fmla="*/ 2967037 h 6858000"/>
              <a:gd name="connsiteX64" fmla="*/ 4282794 w 4417162"/>
              <a:gd name="connsiteY64" fmla="*/ 3009900 h 6858000"/>
              <a:gd name="connsiteX65" fmla="*/ 4301270 w 4417162"/>
              <a:gd name="connsiteY65" fmla="*/ 3046412 h 6858000"/>
              <a:gd name="connsiteX66" fmla="*/ 4321425 w 4417162"/>
              <a:gd name="connsiteY66" fmla="*/ 3084512 h 6858000"/>
              <a:gd name="connsiteX67" fmla="*/ 4341580 w 4417162"/>
              <a:gd name="connsiteY67" fmla="*/ 3121025 h 6858000"/>
              <a:gd name="connsiteX68" fmla="*/ 4361735 w 4417162"/>
              <a:gd name="connsiteY68" fmla="*/ 3160712 h 6858000"/>
              <a:gd name="connsiteX69" fmla="*/ 4378531 w 4417162"/>
              <a:gd name="connsiteY69" fmla="*/ 3201987 h 6858000"/>
              <a:gd name="connsiteX70" fmla="*/ 4393648 w 4417162"/>
              <a:gd name="connsiteY70" fmla="*/ 3248025 h 6858000"/>
              <a:gd name="connsiteX71" fmla="*/ 4405405 w 4417162"/>
              <a:gd name="connsiteY71" fmla="*/ 3300412 h 6858000"/>
              <a:gd name="connsiteX72" fmla="*/ 4413803 w 4417162"/>
              <a:gd name="connsiteY72" fmla="*/ 3360737 h 6858000"/>
              <a:gd name="connsiteX73" fmla="*/ 4417162 w 4417162"/>
              <a:gd name="connsiteY73" fmla="*/ 3427412 h 6858000"/>
              <a:gd name="connsiteX74" fmla="*/ 4413803 w 4417162"/>
              <a:gd name="connsiteY74" fmla="*/ 3497262 h 6858000"/>
              <a:gd name="connsiteX75" fmla="*/ 4405405 w 4417162"/>
              <a:gd name="connsiteY75" fmla="*/ 3557587 h 6858000"/>
              <a:gd name="connsiteX76" fmla="*/ 4393648 w 4417162"/>
              <a:gd name="connsiteY76" fmla="*/ 3609975 h 6858000"/>
              <a:gd name="connsiteX77" fmla="*/ 4378531 w 4417162"/>
              <a:gd name="connsiteY77" fmla="*/ 3656012 h 6858000"/>
              <a:gd name="connsiteX78" fmla="*/ 4361735 w 4417162"/>
              <a:gd name="connsiteY78" fmla="*/ 3697287 h 6858000"/>
              <a:gd name="connsiteX79" fmla="*/ 4341580 w 4417162"/>
              <a:gd name="connsiteY79" fmla="*/ 3736975 h 6858000"/>
              <a:gd name="connsiteX80" fmla="*/ 4301270 w 4417162"/>
              <a:gd name="connsiteY80" fmla="*/ 3811587 h 6858000"/>
              <a:gd name="connsiteX81" fmla="*/ 4282794 w 4417162"/>
              <a:gd name="connsiteY81" fmla="*/ 3848100 h 6858000"/>
              <a:gd name="connsiteX82" fmla="*/ 4264318 w 4417162"/>
              <a:gd name="connsiteY82" fmla="*/ 3890962 h 6858000"/>
              <a:gd name="connsiteX83" fmla="*/ 4249203 w 4417162"/>
              <a:gd name="connsiteY83" fmla="*/ 3935412 h 6858000"/>
              <a:gd name="connsiteX84" fmla="*/ 4239125 w 4417162"/>
              <a:gd name="connsiteY84" fmla="*/ 3987800 h 6858000"/>
              <a:gd name="connsiteX85" fmla="*/ 4229047 w 4417162"/>
              <a:gd name="connsiteY85" fmla="*/ 4048125 h 6858000"/>
              <a:gd name="connsiteX86" fmla="*/ 4227367 w 4417162"/>
              <a:gd name="connsiteY86" fmla="*/ 4116387 h 6858000"/>
              <a:gd name="connsiteX87" fmla="*/ 4229047 w 4417162"/>
              <a:gd name="connsiteY87" fmla="*/ 4186237 h 6858000"/>
              <a:gd name="connsiteX88" fmla="*/ 4239125 w 4417162"/>
              <a:gd name="connsiteY88" fmla="*/ 4244975 h 6858000"/>
              <a:gd name="connsiteX89" fmla="*/ 4249203 w 4417162"/>
              <a:gd name="connsiteY89" fmla="*/ 4297362 h 6858000"/>
              <a:gd name="connsiteX90" fmla="*/ 4264318 w 4417162"/>
              <a:gd name="connsiteY90" fmla="*/ 4343400 h 6858000"/>
              <a:gd name="connsiteX91" fmla="*/ 4282794 w 4417162"/>
              <a:gd name="connsiteY91" fmla="*/ 4386262 h 6858000"/>
              <a:gd name="connsiteX92" fmla="*/ 4301270 w 4417162"/>
              <a:gd name="connsiteY92" fmla="*/ 4424362 h 6858000"/>
              <a:gd name="connsiteX93" fmla="*/ 4341580 w 4417162"/>
              <a:gd name="connsiteY93" fmla="*/ 4498975 h 6858000"/>
              <a:gd name="connsiteX94" fmla="*/ 4361735 w 4417162"/>
              <a:gd name="connsiteY94" fmla="*/ 4537075 h 6858000"/>
              <a:gd name="connsiteX95" fmla="*/ 4378531 w 4417162"/>
              <a:gd name="connsiteY95" fmla="*/ 4579937 h 6858000"/>
              <a:gd name="connsiteX96" fmla="*/ 4393648 w 4417162"/>
              <a:gd name="connsiteY96" fmla="*/ 4625975 h 6858000"/>
              <a:gd name="connsiteX97" fmla="*/ 4405405 w 4417162"/>
              <a:gd name="connsiteY97" fmla="*/ 4678362 h 6858000"/>
              <a:gd name="connsiteX98" fmla="*/ 4413803 w 4417162"/>
              <a:gd name="connsiteY98" fmla="*/ 4738687 h 6858000"/>
              <a:gd name="connsiteX99" fmla="*/ 4417162 w 4417162"/>
              <a:gd name="connsiteY99" fmla="*/ 4806950 h 6858000"/>
              <a:gd name="connsiteX100" fmla="*/ 4413803 w 4417162"/>
              <a:gd name="connsiteY100" fmla="*/ 4875212 h 6858000"/>
              <a:gd name="connsiteX101" fmla="*/ 4405405 w 4417162"/>
              <a:gd name="connsiteY101" fmla="*/ 4935537 h 6858000"/>
              <a:gd name="connsiteX102" fmla="*/ 4393648 w 4417162"/>
              <a:gd name="connsiteY102" fmla="*/ 4987925 h 6858000"/>
              <a:gd name="connsiteX103" fmla="*/ 4378531 w 4417162"/>
              <a:gd name="connsiteY103" fmla="*/ 5033962 h 6858000"/>
              <a:gd name="connsiteX104" fmla="*/ 4361735 w 4417162"/>
              <a:gd name="connsiteY104" fmla="*/ 5075237 h 6858000"/>
              <a:gd name="connsiteX105" fmla="*/ 4341580 w 4417162"/>
              <a:gd name="connsiteY105" fmla="*/ 5114925 h 6858000"/>
              <a:gd name="connsiteX106" fmla="*/ 4321425 w 4417162"/>
              <a:gd name="connsiteY106" fmla="*/ 5149850 h 6858000"/>
              <a:gd name="connsiteX107" fmla="*/ 4301270 w 4417162"/>
              <a:gd name="connsiteY107" fmla="*/ 5186362 h 6858000"/>
              <a:gd name="connsiteX108" fmla="*/ 4282794 w 4417162"/>
              <a:gd name="connsiteY108" fmla="*/ 5226050 h 6858000"/>
              <a:gd name="connsiteX109" fmla="*/ 4264318 w 4417162"/>
              <a:gd name="connsiteY109" fmla="*/ 5268912 h 6858000"/>
              <a:gd name="connsiteX110" fmla="*/ 4249203 w 4417162"/>
              <a:gd name="connsiteY110" fmla="*/ 5313362 h 6858000"/>
              <a:gd name="connsiteX111" fmla="*/ 4239125 w 4417162"/>
              <a:gd name="connsiteY111" fmla="*/ 5365750 h 6858000"/>
              <a:gd name="connsiteX112" fmla="*/ 4229047 w 4417162"/>
              <a:gd name="connsiteY112" fmla="*/ 5426075 h 6858000"/>
              <a:gd name="connsiteX113" fmla="*/ 4227367 w 4417162"/>
              <a:gd name="connsiteY113" fmla="*/ 5494337 h 6858000"/>
              <a:gd name="connsiteX114" fmla="*/ 4229047 w 4417162"/>
              <a:gd name="connsiteY114" fmla="*/ 5562600 h 6858000"/>
              <a:gd name="connsiteX115" fmla="*/ 4239125 w 4417162"/>
              <a:gd name="connsiteY115" fmla="*/ 5622925 h 6858000"/>
              <a:gd name="connsiteX116" fmla="*/ 4249203 w 4417162"/>
              <a:gd name="connsiteY116" fmla="*/ 5675312 h 6858000"/>
              <a:gd name="connsiteX117" fmla="*/ 4264318 w 4417162"/>
              <a:gd name="connsiteY117" fmla="*/ 5721350 h 6858000"/>
              <a:gd name="connsiteX118" fmla="*/ 4282794 w 4417162"/>
              <a:gd name="connsiteY118" fmla="*/ 5762625 h 6858000"/>
              <a:gd name="connsiteX119" fmla="*/ 4301270 w 4417162"/>
              <a:gd name="connsiteY119" fmla="*/ 5802312 h 6858000"/>
              <a:gd name="connsiteX120" fmla="*/ 4321425 w 4417162"/>
              <a:gd name="connsiteY120" fmla="*/ 5840412 h 6858000"/>
              <a:gd name="connsiteX121" fmla="*/ 4341580 w 4417162"/>
              <a:gd name="connsiteY121" fmla="*/ 5876925 h 6858000"/>
              <a:gd name="connsiteX122" fmla="*/ 4361735 w 4417162"/>
              <a:gd name="connsiteY122" fmla="*/ 5915025 h 6858000"/>
              <a:gd name="connsiteX123" fmla="*/ 4378531 w 4417162"/>
              <a:gd name="connsiteY123" fmla="*/ 5956300 h 6858000"/>
              <a:gd name="connsiteX124" fmla="*/ 4393648 w 4417162"/>
              <a:gd name="connsiteY124" fmla="*/ 6003925 h 6858000"/>
              <a:gd name="connsiteX125" fmla="*/ 4405405 w 4417162"/>
              <a:gd name="connsiteY125" fmla="*/ 6056312 h 6858000"/>
              <a:gd name="connsiteX126" fmla="*/ 4413803 w 4417162"/>
              <a:gd name="connsiteY126" fmla="*/ 6113462 h 6858000"/>
              <a:gd name="connsiteX127" fmla="*/ 4417162 w 4417162"/>
              <a:gd name="connsiteY127" fmla="*/ 6183312 h 6858000"/>
              <a:gd name="connsiteX128" fmla="*/ 4413803 w 4417162"/>
              <a:gd name="connsiteY128" fmla="*/ 6251575 h 6858000"/>
              <a:gd name="connsiteX129" fmla="*/ 4405405 w 4417162"/>
              <a:gd name="connsiteY129" fmla="*/ 6311900 h 6858000"/>
              <a:gd name="connsiteX130" fmla="*/ 4393648 w 4417162"/>
              <a:gd name="connsiteY130" fmla="*/ 6361112 h 6858000"/>
              <a:gd name="connsiteX131" fmla="*/ 4378531 w 4417162"/>
              <a:gd name="connsiteY131" fmla="*/ 6407150 h 6858000"/>
              <a:gd name="connsiteX132" fmla="*/ 4361735 w 4417162"/>
              <a:gd name="connsiteY132" fmla="*/ 6448425 h 6858000"/>
              <a:gd name="connsiteX133" fmla="*/ 4343260 w 4417162"/>
              <a:gd name="connsiteY133" fmla="*/ 6488112 h 6858000"/>
              <a:gd name="connsiteX134" fmla="*/ 4324784 w 4417162"/>
              <a:gd name="connsiteY134" fmla="*/ 6523037 h 6858000"/>
              <a:gd name="connsiteX135" fmla="*/ 4304629 w 4417162"/>
              <a:gd name="connsiteY135" fmla="*/ 6561137 h 6858000"/>
              <a:gd name="connsiteX136" fmla="*/ 4284474 w 4417162"/>
              <a:gd name="connsiteY136" fmla="*/ 6597650 h 6858000"/>
              <a:gd name="connsiteX137" fmla="*/ 4267678 w 4417162"/>
              <a:gd name="connsiteY137" fmla="*/ 6640512 h 6858000"/>
              <a:gd name="connsiteX138" fmla="*/ 4250882 w 4417162"/>
              <a:gd name="connsiteY138" fmla="*/ 6683375 h 6858000"/>
              <a:gd name="connsiteX139" fmla="*/ 4240804 w 4417162"/>
              <a:gd name="connsiteY139" fmla="*/ 6735762 h 6858000"/>
              <a:gd name="connsiteX140" fmla="*/ 4232407 w 4417162"/>
              <a:gd name="connsiteY140" fmla="*/ 6791325 h 6858000"/>
              <a:gd name="connsiteX141" fmla="*/ 4227367 w 4417162"/>
              <a:gd name="connsiteY141" fmla="*/ 6858000 h 6858000"/>
              <a:gd name="connsiteX142" fmla="*/ 2310062 w 4417162"/>
              <a:gd name="connsiteY142" fmla="*/ 6858000 h 6858000"/>
              <a:gd name="connsiteX143" fmla="*/ 144378 w 4417162"/>
              <a:gd name="connsiteY143" fmla="*/ 6858000 h 6858000"/>
              <a:gd name="connsiteX144" fmla="*/ 0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0" y="0"/>
                </a:moveTo>
                <a:lnTo>
                  <a:pt x="144378" y="0"/>
                </a:lnTo>
                <a:lnTo>
                  <a:pt x="2310062" y="0"/>
                </a:lnTo>
                <a:lnTo>
                  <a:pt x="4227367" y="0"/>
                </a:lnTo>
                <a:lnTo>
                  <a:pt x="4232407" y="66675"/>
                </a:lnTo>
                <a:lnTo>
                  <a:pt x="4240804" y="122237"/>
                </a:lnTo>
                <a:lnTo>
                  <a:pt x="4250882" y="174625"/>
                </a:lnTo>
                <a:lnTo>
                  <a:pt x="4267678" y="217487"/>
                </a:lnTo>
                <a:lnTo>
                  <a:pt x="4284474" y="260350"/>
                </a:lnTo>
                <a:lnTo>
                  <a:pt x="4304629" y="296862"/>
                </a:lnTo>
                <a:lnTo>
                  <a:pt x="4324784" y="334962"/>
                </a:lnTo>
                <a:lnTo>
                  <a:pt x="4343260" y="369887"/>
                </a:lnTo>
                <a:lnTo>
                  <a:pt x="4361735" y="409575"/>
                </a:lnTo>
                <a:lnTo>
                  <a:pt x="4378531" y="450850"/>
                </a:lnTo>
                <a:lnTo>
                  <a:pt x="4393648" y="496887"/>
                </a:lnTo>
                <a:lnTo>
                  <a:pt x="4405405" y="546100"/>
                </a:lnTo>
                <a:lnTo>
                  <a:pt x="4413803" y="606425"/>
                </a:lnTo>
                <a:lnTo>
                  <a:pt x="4417162" y="673100"/>
                </a:lnTo>
                <a:lnTo>
                  <a:pt x="4413803" y="744537"/>
                </a:lnTo>
                <a:lnTo>
                  <a:pt x="4405405" y="801687"/>
                </a:lnTo>
                <a:lnTo>
                  <a:pt x="4393648" y="854075"/>
                </a:lnTo>
                <a:lnTo>
                  <a:pt x="4378531" y="901700"/>
                </a:lnTo>
                <a:lnTo>
                  <a:pt x="4361735" y="942975"/>
                </a:lnTo>
                <a:lnTo>
                  <a:pt x="4341580" y="981075"/>
                </a:lnTo>
                <a:lnTo>
                  <a:pt x="4321425" y="1017587"/>
                </a:lnTo>
                <a:lnTo>
                  <a:pt x="4301270" y="1055687"/>
                </a:lnTo>
                <a:lnTo>
                  <a:pt x="4282794" y="1095375"/>
                </a:lnTo>
                <a:lnTo>
                  <a:pt x="4264318" y="1136650"/>
                </a:lnTo>
                <a:lnTo>
                  <a:pt x="4249203" y="1182687"/>
                </a:lnTo>
                <a:lnTo>
                  <a:pt x="4239125" y="1235075"/>
                </a:lnTo>
                <a:lnTo>
                  <a:pt x="4229047" y="1295400"/>
                </a:lnTo>
                <a:lnTo>
                  <a:pt x="4227367" y="1363662"/>
                </a:lnTo>
                <a:lnTo>
                  <a:pt x="4229047" y="1431925"/>
                </a:lnTo>
                <a:lnTo>
                  <a:pt x="4239125" y="1492250"/>
                </a:lnTo>
                <a:lnTo>
                  <a:pt x="4249203" y="1544637"/>
                </a:lnTo>
                <a:lnTo>
                  <a:pt x="4264318" y="1589087"/>
                </a:lnTo>
                <a:lnTo>
                  <a:pt x="4282794" y="1631950"/>
                </a:lnTo>
                <a:lnTo>
                  <a:pt x="4301270" y="1671637"/>
                </a:lnTo>
                <a:lnTo>
                  <a:pt x="4321425" y="1708150"/>
                </a:lnTo>
                <a:lnTo>
                  <a:pt x="4341580" y="1743075"/>
                </a:lnTo>
                <a:lnTo>
                  <a:pt x="4361735" y="1782762"/>
                </a:lnTo>
                <a:lnTo>
                  <a:pt x="4378531" y="1824037"/>
                </a:lnTo>
                <a:lnTo>
                  <a:pt x="4393648" y="1870075"/>
                </a:lnTo>
                <a:lnTo>
                  <a:pt x="4405405" y="1922462"/>
                </a:lnTo>
                <a:lnTo>
                  <a:pt x="4413803" y="1982787"/>
                </a:lnTo>
                <a:lnTo>
                  <a:pt x="4417162" y="2051050"/>
                </a:lnTo>
                <a:lnTo>
                  <a:pt x="4413803" y="2119312"/>
                </a:lnTo>
                <a:lnTo>
                  <a:pt x="4405405" y="2179637"/>
                </a:lnTo>
                <a:lnTo>
                  <a:pt x="4393648" y="2232025"/>
                </a:lnTo>
                <a:lnTo>
                  <a:pt x="4378531" y="2278062"/>
                </a:lnTo>
                <a:lnTo>
                  <a:pt x="4361735" y="2319337"/>
                </a:lnTo>
                <a:lnTo>
                  <a:pt x="4341580" y="2359025"/>
                </a:lnTo>
                <a:lnTo>
                  <a:pt x="4321425" y="2395537"/>
                </a:lnTo>
                <a:lnTo>
                  <a:pt x="4301270" y="2433637"/>
                </a:lnTo>
                <a:lnTo>
                  <a:pt x="4282794" y="2471737"/>
                </a:lnTo>
                <a:lnTo>
                  <a:pt x="4264318" y="2513012"/>
                </a:lnTo>
                <a:lnTo>
                  <a:pt x="4249203" y="2560637"/>
                </a:lnTo>
                <a:lnTo>
                  <a:pt x="4239125" y="2613025"/>
                </a:lnTo>
                <a:lnTo>
                  <a:pt x="4229047" y="2671762"/>
                </a:lnTo>
                <a:lnTo>
                  <a:pt x="4227367" y="2741612"/>
                </a:lnTo>
                <a:lnTo>
                  <a:pt x="4229047" y="2809875"/>
                </a:lnTo>
                <a:lnTo>
                  <a:pt x="4239125" y="2868612"/>
                </a:lnTo>
                <a:lnTo>
                  <a:pt x="4249203" y="2922587"/>
                </a:lnTo>
                <a:lnTo>
                  <a:pt x="4264318" y="2967037"/>
                </a:lnTo>
                <a:lnTo>
                  <a:pt x="4282794" y="3009900"/>
                </a:lnTo>
                <a:lnTo>
                  <a:pt x="4301270" y="3046412"/>
                </a:lnTo>
                <a:lnTo>
                  <a:pt x="4321425" y="3084512"/>
                </a:lnTo>
                <a:lnTo>
                  <a:pt x="4341580" y="3121025"/>
                </a:lnTo>
                <a:lnTo>
                  <a:pt x="4361735" y="3160712"/>
                </a:lnTo>
                <a:lnTo>
                  <a:pt x="4378531" y="3201987"/>
                </a:lnTo>
                <a:lnTo>
                  <a:pt x="4393648" y="3248025"/>
                </a:lnTo>
                <a:lnTo>
                  <a:pt x="4405405" y="3300412"/>
                </a:lnTo>
                <a:lnTo>
                  <a:pt x="4413803" y="3360737"/>
                </a:lnTo>
                <a:lnTo>
                  <a:pt x="4417162" y="3427412"/>
                </a:lnTo>
                <a:lnTo>
                  <a:pt x="4413803" y="3497262"/>
                </a:lnTo>
                <a:lnTo>
                  <a:pt x="4405405" y="3557587"/>
                </a:lnTo>
                <a:lnTo>
                  <a:pt x="4393648" y="3609975"/>
                </a:lnTo>
                <a:lnTo>
                  <a:pt x="4378531" y="3656012"/>
                </a:lnTo>
                <a:lnTo>
                  <a:pt x="4361735" y="3697287"/>
                </a:lnTo>
                <a:lnTo>
                  <a:pt x="4341580" y="3736975"/>
                </a:lnTo>
                <a:lnTo>
                  <a:pt x="4301270" y="3811587"/>
                </a:lnTo>
                <a:lnTo>
                  <a:pt x="4282794" y="3848100"/>
                </a:lnTo>
                <a:lnTo>
                  <a:pt x="4264318" y="3890962"/>
                </a:lnTo>
                <a:lnTo>
                  <a:pt x="4249203" y="3935412"/>
                </a:lnTo>
                <a:lnTo>
                  <a:pt x="4239125" y="3987800"/>
                </a:lnTo>
                <a:lnTo>
                  <a:pt x="4229047" y="4048125"/>
                </a:lnTo>
                <a:lnTo>
                  <a:pt x="4227367" y="4116387"/>
                </a:lnTo>
                <a:lnTo>
                  <a:pt x="4229047" y="4186237"/>
                </a:lnTo>
                <a:lnTo>
                  <a:pt x="4239125" y="4244975"/>
                </a:lnTo>
                <a:lnTo>
                  <a:pt x="4249203" y="4297362"/>
                </a:lnTo>
                <a:lnTo>
                  <a:pt x="4264318" y="4343400"/>
                </a:lnTo>
                <a:lnTo>
                  <a:pt x="4282794" y="4386262"/>
                </a:lnTo>
                <a:lnTo>
                  <a:pt x="4301270" y="4424362"/>
                </a:lnTo>
                <a:lnTo>
                  <a:pt x="4341580" y="4498975"/>
                </a:lnTo>
                <a:lnTo>
                  <a:pt x="4361735" y="4537075"/>
                </a:lnTo>
                <a:lnTo>
                  <a:pt x="4378531" y="4579937"/>
                </a:lnTo>
                <a:lnTo>
                  <a:pt x="4393648" y="4625975"/>
                </a:lnTo>
                <a:lnTo>
                  <a:pt x="4405405" y="4678362"/>
                </a:lnTo>
                <a:lnTo>
                  <a:pt x="4413803" y="4738687"/>
                </a:lnTo>
                <a:lnTo>
                  <a:pt x="4417162" y="4806950"/>
                </a:lnTo>
                <a:lnTo>
                  <a:pt x="4413803" y="4875212"/>
                </a:lnTo>
                <a:lnTo>
                  <a:pt x="4405405" y="4935537"/>
                </a:lnTo>
                <a:lnTo>
                  <a:pt x="4393648" y="4987925"/>
                </a:lnTo>
                <a:lnTo>
                  <a:pt x="4378531" y="5033962"/>
                </a:lnTo>
                <a:lnTo>
                  <a:pt x="4361735" y="5075237"/>
                </a:lnTo>
                <a:lnTo>
                  <a:pt x="4341580" y="5114925"/>
                </a:lnTo>
                <a:lnTo>
                  <a:pt x="4321425" y="5149850"/>
                </a:lnTo>
                <a:lnTo>
                  <a:pt x="4301270" y="5186362"/>
                </a:lnTo>
                <a:lnTo>
                  <a:pt x="4282794" y="5226050"/>
                </a:lnTo>
                <a:lnTo>
                  <a:pt x="4264318" y="5268912"/>
                </a:lnTo>
                <a:lnTo>
                  <a:pt x="4249203" y="5313362"/>
                </a:lnTo>
                <a:lnTo>
                  <a:pt x="4239125" y="5365750"/>
                </a:lnTo>
                <a:lnTo>
                  <a:pt x="4229047" y="5426075"/>
                </a:lnTo>
                <a:lnTo>
                  <a:pt x="4227367" y="5494337"/>
                </a:lnTo>
                <a:lnTo>
                  <a:pt x="4229047" y="5562600"/>
                </a:lnTo>
                <a:lnTo>
                  <a:pt x="4239125" y="5622925"/>
                </a:lnTo>
                <a:lnTo>
                  <a:pt x="4249203" y="5675312"/>
                </a:lnTo>
                <a:lnTo>
                  <a:pt x="4264318" y="5721350"/>
                </a:lnTo>
                <a:lnTo>
                  <a:pt x="4282794" y="5762625"/>
                </a:lnTo>
                <a:lnTo>
                  <a:pt x="4301270" y="5802312"/>
                </a:lnTo>
                <a:lnTo>
                  <a:pt x="4321425" y="5840412"/>
                </a:lnTo>
                <a:lnTo>
                  <a:pt x="4341580" y="5876925"/>
                </a:lnTo>
                <a:lnTo>
                  <a:pt x="4361735" y="5915025"/>
                </a:lnTo>
                <a:lnTo>
                  <a:pt x="4378531" y="5956300"/>
                </a:lnTo>
                <a:lnTo>
                  <a:pt x="4393648" y="6003925"/>
                </a:lnTo>
                <a:lnTo>
                  <a:pt x="4405405" y="6056312"/>
                </a:lnTo>
                <a:lnTo>
                  <a:pt x="4413803" y="6113462"/>
                </a:lnTo>
                <a:lnTo>
                  <a:pt x="4417162" y="6183312"/>
                </a:lnTo>
                <a:lnTo>
                  <a:pt x="4413803" y="6251575"/>
                </a:lnTo>
                <a:lnTo>
                  <a:pt x="4405405" y="6311900"/>
                </a:lnTo>
                <a:lnTo>
                  <a:pt x="4393648" y="6361112"/>
                </a:lnTo>
                <a:lnTo>
                  <a:pt x="4378531" y="6407150"/>
                </a:lnTo>
                <a:lnTo>
                  <a:pt x="4361735" y="6448425"/>
                </a:lnTo>
                <a:lnTo>
                  <a:pt x="4343260" y="6488112"/>
                </a:lnTo>
                <a:lnTo>
                  <a:pt x="4324784" y="6523037"/>
                </a:lnTo>
                <a:lnTo>
                  <a:pt x="4304629" y="6561137"/>
                </a:lnTo>
                <a:lnTo>
                  <a:pt x="4284474" y="6597650"/>
                </a:lnTo>
                <a:lnTo>
                  <a:pt x="4267678" y="6640512"/>
                </a:lnTo>
                <a:lnTo>
                  <a:pt x="4250882" y="6683375"/>
                </a:lnTo>
                <a:lnTo>
                  <a:pt x="4240804" y="6735762"/>
                </a:lnTo>
                <a:lnTo>
                  <a:pt x="4232407" y="6791325"/>
                </a:lnTo>
                <a:lnTo>
                  <a:pt x="4227367" y="6858000"/>
                </a:lnTo>
                <a:lnTo>
                  <a:pt x="2310062" y="6858000"/>
                </a:lnTo>
                <a:lnTo>
                  <a:pt x="144378" y="6858000"/>
                </a:lnTo>
                <a:lnTo>
                  <a:pt x="0" y="6858000"/>
                </a:lnTo>
                <a:close/>
              </a:path>
            </a:pathLst>
          </a:custGeom>
          <a:solidFill>
            <a:srgbClr val="FFFFFF"/>
          </a:solidFill>
          <a:ln w="0">
            <a:noFill/>
            <a:prstDash val="solid"/>
            <a:round/>
            <a:headEnd/>
            <a:tailEnd/>
          </a:ln>
        </p:spPr>
      </p:sp>
      <p:sp useBgFill="1">
        <p:nvSpPr>
          <p:cNvPr id="75" name="Freeform: Shape 74">
            <a:extLst>
              <a:ext uri="{FF2B5EF4-FFF2-40B4-BE49-F238E27FC236}">
                <a16:creationId xmlns:a16="http://schemas.microsoft.com/office/drawing/2014/main" id="{A7A4B465-FBCC-4CD4-89A1-82992A7B4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272784" cy="6858000"/>
          </a:xfrm>
          <a:custGeom>
            <a:avLst/>
            <a:gdLst>
              <a:gd name="connsiteX0" fmla="*/ 0 w 4272784"/>
              <a:gd name="connsiteY0" fmla="*/ 0 h 6858000"/>
              <a:gd name="connsiteX1" fmla="*/ 4082989 w 4272784"/>
              <a:gd name="connsiteY1" fmla="*/ 0 h 6858000"/>
              <a:gd name="connsiteX2" fmla="*/ 4088029 w 4272784"/>
              <a:gd name="connsiteY2" fmla="*/ 66675 h 6858000"/>
              <a:gd name="connsiteX3" fmla="*/ 4096426 w 4272784"/>
              <a:gd name="connsiteY3" fmla="*/ 122237 h 6858000"/>
              <a:gd name="connsiteX4" fmla="*/ 4106504 w 4272784"/>
              <a:gd name="connsiteY4" fmla="*/ 174625 h 6858000"/>
              <a:gd name="connsiteX5" fmla="*/ 4123300 w 4272784"/>
              <a:gd name="connsiteY5" fmla="*/ 217487 h 6858000"/>
              <a:gd name="connsiteX6" fmla="*/ 4140096 w 4272784"/>
              <a:gd name="connsiteY6" fmla="*/ 260350 h 6858000"/>
              <a:gd name="connsiteX7" fmla="*/ 4160251 w 4272784"/>
              <a:gd name="connsiteY7" fmla="*/ 296862 h 6858000"/>
              <a:gd name="connsiteX8" fmla="*/ 4180406 w 4272784"/>
              <a:gd name="connsiteY8" fmla="*/ 334962 h 6858000"/>
              <a:gd name="connsiteX9" fmla="*/ 4198882 w 4272784"/>
              <a:gd name="connsiteY9" fmla="*/ 369887 h 6858000"/>
              <a:gd name="connsiteX10" fmla="*/ 4217357 w 4272784"/>
              <a:gd name="connsiteY10" fmla="*/ 409575 h 6858000"/>
              <a:gd name="connsiteX11" fmla="*/ 4234153 w 4272784"/>
              <a:gd name="connsiteY11" fmla="*/ 450850 h 6858000"/>
              <a:gd name="connsiteX12" fmla="*/ 4249270 w 4272784"/>
              <a:gd name="connsiteY12" fmla="*/ 496887 h 6858000"/>
              <a:gd name="connsiteX13" fmla="*/ 4261027 w 4272784"/>
              <a:gd name="connsiteY13" fmla="*/ 546100 h 6858000"/>
              <a:gd name="connsiteX14" fmla="*/ 4269425 w 4272784"/>
              <a:gd name="connsiteY14" fmla="*/ 606425 h 6858000"/>
              <a:gd name="connsiteX15" fmla="*/ 4272784 w 4272784"/>
              <a:gd name="connsiteY15" fmla="*/ 673100 h 6858000"/>
              <a:gd name="connsiteX16" fmla="*/ 4269425 w 4272784"/>
              <a:gd name="connsiteY16" fmla="*/ 744537 h 6858000"/>
              <a:gd name="connsiteX17" fmla="*/ 4261027 w 4272784"/>
              <a:gd name="connsiteY17" fmla="*/ 801687 h 6858000"/>
              <a:gd name="connsiteX18" fmla="*/ 4249270 w 4272784"/>
              <a:gd name="connsiteY18" fmla="*/ 854075 h 6858000"/>
              <a:gd name="connsiteX19" fmla="*/ 4234153 w 4272784"/>
              <a:gd name="connsiteY19" fmla="*/ 901700 h 6858000"/>
              <a:gd name="connsiteX20" fmla="*/ 4217357 w 4272784"/>
              <a:gd name="connsiteY20" fmla="*/ 942975 h 6858000"/>
              <a:gd name="connsiteX21" fmla="*/ 4197202 w 4272784"/>
              <a:gd name="connsiteY21" fmla="*/ 981075 h 6858000"/>
              <a:gd name="connsiteX22" fmla="*/ 4177047 w 4272784"/>
              <a:gd name="connsiteY22" fmla="*/ 1017587 h 6858000"/>
              <a:gd name="connsiteX23" fmla="*/ 4156892 w 4272784"/>
              <a:gd name="connsiteY23" fmla="*/ 1055687 h 6858000"/>
              <a:gd name="connsiteX24" fmla="*/ 4138416 w 4272784"/>
              <a:gd name="connsiteY24" fmla="*/ 1095375 h 6858000"/>
              <a:gd name="connsiteX25" fmla="*/ 4119940 w 4272784"/>
              <a:gd name="connsiteY25" fmla="*/ 1136650 h 6858000"/>
              <a:gd name="connsiteX26" fmla="*/ 4104825 w 4272784"/>
              <a:gd name="connsiteY26" fmla="*/ 1182687 h 6858000"/>
              <a:gd name="connsiteX27" fmla="*/ 4094747 w 4272784"/>
              <a:gd name="connsiteY27" fmla="*/ 1235075 h 6858000"/>
              <a:gd name="connsiteX28" fmla="*/ 4084669 w 4272784"/>
              <a:gd name="connsiteY28" fmla="*/ 1295400 h 6858000"/>
              <a:gd name="connsiteX29" fmla="*/ 4082989 w 4272784"/>
              <a:gd name="connsiteY29" fmla="*/ 1363662 h 6858000"/>
              <a:gd name="connsiteX30" fmla="*/ 4084669 w 4272784"/>
              <a:gd name="connsiteY30" fmla="*/ 1431925 h 6858000"/>
              <a:gd name="connsiteX31" fmla="*/ 4094747 w 4272784"/>
              <a:gd name="connsiteY31" fmla="*/ 1492250 h 6858000"/>
              <a:gd name="connsiteX32" fmla="*/ 4104825 w 4272784"/>
              <a:gd name="connsiteY32" fmla="*/ 1544637 h 6858000"/>
              <a:gd name="connsiteX33" fmla="*/ 4119940 w 4272784"/>
              <a:gd name="connsiteY33" fmla="*/ 1589087 h 6858000"/>
              <a:gd name="connsiteX34" fmla="*/ 4138416 w 4272784"/>
              <a:gd name="connsiteY34" fmla="*/ 1631950 h 6858000"/>
              <a:gd name="connsiteX35" fmla="*/ 4156892 w 4272784"/>
              <a:gd name="connsiteY35" fmla="*/ 1671637 h 6858000"/>
              <a:gd name="connsiteX36" fmla="*/ 4177047 w 4272784"/>
              <a:gd name="connsiteY36" fmla="*/ 1708150 h 6858000"/>
              <a:gd name="connsiteX37" fmla="*/ 4197202 w 4272784"/>
              <a:gd name="connsiteY37" fmla="*/ 1743075 h 6858000"/>
              <a:gd name="connsiteX38" fmla="*/ 4217357 w 4272784"/>
              <a:gd name="connsiteY38" fmla="*/ 1782762 h 6858000"/>
              <a:gd name="connsiteX39" fmla="*/ 4234153 w 4272784"/>
              <a:gd name="connsiteY39" fmla="*/ 1824037 h 6858000"/>
              <a:gd name="connsiteX40" fmla="*/ 4249270 w 4272784"/>
              <a:gd name="connsiteY40" fmla="*/ 1870075 h 6858000"/>
              <a:gd name="connsiteX41" fmla="*/ 4261027 w 4272784"/>
              <a:gd name="connsiteY41" fmla="*/ 1922462 h 6858000"/>
              <a:gd name="connsiteX42" fmla="*/ 4269425 w 4272784"/>
              <a:gd name="connsiteY42" fmla="*/ 1982787 h 6858000"/>
              <a:gd name="connsiteX43" fmla="*/ 4272784 w 4272784"/>
              <a:gd name="connsiteY43" fmla="*/ 2051050 h 6858000"/>
              <a:gd name="connsiteX44" fmla="*/ 4269425 w 4272784"/>
              <a:gd name="connsiteY44" fmla="*/ 2119312 h 6858000"/>
              <a:gd name="connsiteX45" fmla="*/ 4261027 w 4272784"/>
              <a:gd name="connsiteY45" fmla="*/ 2179637 h 6858000"/>
              <a:gd name="connsiteX46" fmla="*/ 4249270 w 4272784"/>
              <a:gd name="connsiteY46" fmla="*/ 2232025 h 6858000"/>
              <a:gd name="connsiteX47" fmla="*/ 4234153 w 4272784"/>
              <a:gd name="connsiteY47" fmla="*/ 2278062 h 6858000"/>
              <a:gd name="connsiteX48" fmla="*/ 4217357 w 4272784"/>
              <a:gd name="connsiteY48" fmla="*/ 2319337 h 6858000"/>
              <a:gd name="connsiteX49" fmla="*/ 4197202 w 4272784"/>
              <a:gd name="connsiteY49" fmla="*/ 2359025 h 6858000"/>
              <a:gd name="connsiteX50" fmla="*/ 4177047 w 4272784"/>
              <a:gd name="connsiteY50" fmla="*/ 2395537 h 6858000"/>
              <a:gd name="connsiteX51" fmla="*/ 4156892 w 4272784"/>
              <a:gd name="connsiteY51" fmla="*/ 2433637 h 6858000"/>
              <a:gd name="connsiteX52" fmla="*/ 4138416 w 4272784"/>
              <a:gd name="connsiteY52" fmla="*/ 2471737 h 6858000"/>
              <a:gd name="connsiteX53" fmla="*/ 4119940 w 4272784"/>
              <a:gd name="connsiteY53" fmla="*/ 2513012 h 6858000"/>
              <a:gd name="connsiteX54" fmla="*/ 4104825 w 4272784"/>
              <a:gd name="connsiteY54" fmla="*/ 2560637 h 6858000"/>
              <a:gd name="connsiteX55" fmla="*/ 4094747 w 4272784"/>
              <a:gd name="connsiteY55" fmla="*/ 2613025 h 6858000"/>
              <a:gd name="connsiteX56" fmla="*/ 4084669 w 4272784"/>
              <a:gd name="connsiteY56" fmla="*/ 2671762 h 6858000"/>
              <a:gd name="connsiteX57" fmla="*/ 4082989 w 4272784"/>
              <a:gd name="connsiteY57" fmla="*/ 2741612 h 6858000"/>
              <a:gd name="connsiteX58" fmla="*/ 4084669 w 4272784"/>
              <a:gd name="connsiteY58" fmla="*/ 2809875 h 6858000"/>
              <a:gd name="connsiteX59" fmla="*/ 4094747 w 4272784"/>
              <a:gd name="connsiteY59" fmla="*/ 2868612 h 6858000"/>
              <a:gd name="connsiteX60" fmla="*/ 4104825 w 4272784"/>
              <a:gd name="connsiteY60" fmla="*/ 2922587 h 6858000"/>
              <a:gd name="connsiteX61" fmla="*/ 4119940 w 4272784"/>
              <a:gd name="connsiteY61" fmla="*/ 2967037 h 6858000"/>
              <a:gd name="connsiteX62" fmla="*/ 4138416 w 4272784"/>
              <a:gd name="connsiteY62" fmla="*/ 3009900 h 6858000"/>
              <a:gd name="connsiteX63" fmla="*/ 4156892 w 4272784"/>
              <a:gd name="connsiteY63" fmla="*/ 3046412 h 6858000"/>
              <a:gd name="connsiteX64" fmla="*/ 4177047 w 4272784"/>
              <a:gd name="connsiteY64" fmla="*/ 3084512 h 6858000"/>
              <a:gd name="connsiteX65" fmla="*/ 4197202 w 4272784"/>
              <a:gd name="connsiteY65" fmla="*/ 3121025 h 6858000"/>
              <a:gd name="connsiteX66" fmla="*/ 4217357 w 4272784"/>
              <a:gd name="connsiteY66" fmla="*/ 3160712 h 6858000"/>
              <a:gd name="connsiteX67" fmla="*/ 4234153 w 4272784"/>
              <a:gd name="connsiteY67" fmla="*/ 3201987 h 6858000"/>
              <a:gd name="connsiteX68" fmla="*/ 4249270 w 4272784"/>
              <a:gd name="connsiteY68" fmla="*/ 3248025 h 6858000"/>
              <a:gd name="connsiteX69" fmla="*/ 4261027 w 4272784"/>
              <a:gd name="connsiteY69" fmla="*/ 3300412 h 6858000"/>
              <a:gd name="connsiteX70" fmla="*/ 4269425 w 4272784"/>
              <a:gd name="connsiteY70" fmla="*/ 3360737 h 6858000"/>
              <a:gd name="connsiteX71" fmla="*/ 4272784 w 4272784"/>
              <a:gd name="connsiteY71" fmla="*/ 3427412 h 6858000"/>
              <a:gd name="connsiteX72" fmla="*/ 4269425 w 4272784"/>
              <a:gd name="connsiteY72" fmla="*/ 3497262 h 6858000"/>
              <a:gd name="connsiteX73" fmla="*/ 4261027 w 4272784"/>
              <a:gd name="connsiteY73" fmla="*/ 3557587 h 6858000"/>
              <a:gd name="connsiteX74" fmla="*/ 4249270 w 4272784"/>
              <a:gd name="connsiteY74" fmla="*/ 3609975 h 6858000"/>
              <a:gd name="connsiteX75" fmla="*/ 4234153 w 4272784"/>
              <a:gd name="connsiteY75" fmla="*/ 3656012 h 6858000"/>
              <a:gd name="connsiteX76" fmla="*/ 4217357 w 4272784"/>
              <a:gd name="connsiteY76" fmla="*/ 3697287 h 6858000"/>
              <a:gd name="connsiteX77" fmla="*/ 4197202 w 4272784"/>
              <a:gd name="connsiteY77" fmla="*/ 3736975 h 6858000"/>
              <a:gd name="connsiteX78" fmla="*/ 4156892 w 4272784"/>
              <a:gd name="connsiteY78" fmla="*/ 3811587 h 6858000"/>
              <a:gd name="connsiteX79" fmla="*/ 4138416 w 4272784"/>
              <a:gd name="connsiteY79" fmla="*/ 3848100 h 6858000"/>
              <a:gd name="connsiteX80" fmla="*/ 4119940 w 4272784"/>
              <a:gd name="connsiteY80" fmla="*/ 3890962 h 6858000"/>
              <a:gd name="connsiteX81" fmla="*/ 4104825 w 4272784"/>
              <a:gd name="connsiteY81" fmla="*/ 3935412 h 6858000"/>
              <a:gd name="connsiteX82" fmla="*/ 4094747 w 4272784"/>
              <a:gd name="connsiteY82" fmla="*/ 3987800 h 6858000"/>
              <a:gd name="connsiteX83" fmla="*/ 4084669 w 4272784"/>
              <a:gd name="connsiteY83" fmla="*/ 4048125 h 6858000"/>
              <a:gd name="connsiteX84" fmla="*/ 4082989 w 4272784"/>
              <a:gd name="connsiteY84" fmla="*/ 4116387 h 6858000"/>
              <a:gd name="connsiteX85" fmla="*/ 4084669 w 4272784"/>
              <a:gd name="connsiteY85" fmla="*/ 4186237 h 6858000"/>
              <a:gd name="connsiteX86" fmla="*/ 4094747 w 4272784"/>
              <a:gd name="connsiteY86" fmla="*/ 4244975 h 6858000"/>
              <a:gd name="connsiteX87" fmla="*/ 4104825 w 4272784"/>
              <a:gd name="connsiteY87" fmla="*/ 4297362 h 6858000"/>
              <a:gd name="connsiteX88" fmla="*/ 4119940 w 4272784"/>
              <a:gd name="connsiteY88" fmla="*/ 4343400 h 6858000"/>
              <a:gd name="connsiteX89" fmla="*/ 4138416 w 4272784"/>
              <a:gd name="connsiteY89" fmla="*/ 4386262 h 6858000"/>
              <a:gd name="connsiteX90" fmla="*/ 4156892 w 4272784"/>
              <a:gd name="connsiteY90" fmla="*/ 4424362 h 6858000"/>
              <a:gd name="connsiteX91" fmla="*/ 4197202 w 4272784"/>
              <a:gd name="connsiteY91" fmla="*/ 4498975 h 6858000"/>
              <a:gd name="connsiteX92" fmla="*/ 4217357 w 4272784"/>
              <a:gd name="connsiteY92" fmla="*/ 4537075 h 6858000"/>
              <a:gd name="connsiteX93" fmla="*/ 4234153 w 4272784"/>
              <a:gd name="connsiteY93" fmla="*/ 4579937 h 6858000"/>
              <a:gd name="connsiteX94" fmla="*/ 4249270 w 4272784"/>
              <a:gd name="connsiteY94" fmla="*/ 4625975 h 6858000"/>
              <a:gd name="connsiteX95" fmla="*/ 4261027 w 4272784"/>
              <a:gd name="connsiteY95" fmla="*/ 4678362 h 6858000"/>
              <a:gd name="connsiteX96" fmla="*/ 4269425 w 4272784"/>
              <a:gd name="connsiteY96" fmla="*/ 4738687 h 6858000"/>
              <a:gd name="connsiteX97" fmla="*/ 4272784 w 4272784"/>
              <a:gd name="connsiteY97" fmla="*/ 4806950 h 6858000"/>
              <a:gd name="connsiteX98" fmla="*/ 4269425 w 4272784"/>
              <a:gd name="connsiteY98" fmla="*/ 4875212 h 6858000"/>
              <a:gd name="connsiteX99" fmla="*/ 4261027 w 4272784"/>
              <a:gd name="connsiteY99" fmla="*/ 4935537 h 6858000"/>
              <a:gd name="connsiteX100" fmla="*/ 4249270 w 4272784"/>
              <a:gd name="connsiteY100" fmla="*/ 4987925 h 6858000"/>
              <a:gd name="connsiteX101" fmla="*/ 4234153 w 4272784"/>
              <a:gd name="connsiteY101" fmla="*/ 5033962 h 6858000"/>
              <a:gd name="connsiteX102" fmla="*/ 4217357 w 4272784"/>
              <a:gd name="connsiteY102" fmla="*/ 5075237 h 6858000"/>
              <a:gd name="connsiteX103" fmla="*/ 4197202 w 4272784"/>
              <a:gd name="connsiteY103" fmla="*/ 5114925 h 6858000"/>
              <a:gd name="connsiteX104" fmla="*/ 4177047 w 4272784"/>
              <a:gd name="connsiteY104" fmla="*/ 5149850 h 6858000"/>
              <a:gd name="connsiteX105" fmla="*/ 4156892 w 4272784"/>
              <a:gd name="connsiteY105" fmla="*/ 5186362 h 6858000"/>
              <a:gd name="connsiteX106" fmla="*/ 4138416 w 4272784"/>
              <a:gd name="connsiteY106" fmla="*/ 5226050 h 6858000"/>
              <a:gd name="connsiteX107" fmla="*/ 4119940 w 4272784"/>
              <a:gd name="connsiteY107" fmla="*/ 5268912 h 6858000"/>
              <a:gd name="connsiteX108" fmla="*/ 4104825 w 4272784"/>
              <a:gd name="connsiteY108" fmla="*/ 5313362 h 6858000"/>
              <a:gd name="connsiteX109" fmla="*/ 4094747 w 4272784"/>
              <a:gd name="connsiteY109" fmla="*/ 5365750 h 6858000"/>
              <a:gd name="connsiteX110" fmla="*/ 4084669 w 4272784"/>
              <a:gd name="connsiteY110" fmla="*/ 5426075 h 6858000"/>
              <a:gd name="connsiteX111" fmla="*/ 4082989 w 4272784"/>
              <a:gd name="connsiteY111" fmla="*/ 5494337 h 6858000"/>
              <a:gd name="connsiteX112" fmla="*/ 4084669 w 4272784"/>
              <a:gd name="connsiteY112" fmla="*/ 5562600 h 6858000"/>
              <a:gd name="connsiteX113" fmla="*/ 4094747 w 4272784"/>
              <a:gd name="connsiteY113" fmla="*/ 5622925 h 6858000"/>
              <a:gd name="connsiteX114" fmla="*/ 4104825 w 4272784"/>
              <a:gd name="connsiteY114" fmla="*/ 5675312 h 6858000"/>
              <a:gd name="connsiteX115" fmla="*/ 4119940 w 4272784"/>
              <a:gd name="connsiteY115" fmla="*/ 5721350 h 6858000"/>
              <a:gd name="connsiteX116" fmla="*/ 4138416 w 4272784"/>
              <a:gd name="connsiteY116" fmla="*/ 5762625 h 6858000"/>
              <a:gd name="connsiteX117" fmla="*/ 4156892 w 4272784"/>
              <a:gd name="connsiteY117" fmla="*/ 5802312 h 6858000"/>
              <a:gd name="connsiteX118" fmla="*/ 4177047 w 4272784"/>
              <a:gd name="connsiteY118" fmla="*/ 5840412 h 6858000"/>
              <a:gd name="connsiteX119" fmla="*/ 4197202 w 4272784"/>
              <a:gd name="connsiteY119" fmla="*/ 5876925 h 6858000"/>
              <a:gd name="connsiteX120" fmla="*/ 4217357 w 4272784"/>
              <a:gd name="connsiteY120" fmla="*/ 5915025 h 6858000"/>
              <a:gd name="connsiteX121" fmla="*/ 4234153 w 4272784"/>
              <a:gd name="connsiteY121" fmla="*/ 5956300 h 6858000"/>
              <a:gd name="connsiteX122" fmla="*/ 4249270 w 4272784"/>
              <a:gd name="connsiteY122" fmla="*/ 6003925 h 6858000"/>
              <a:gd name="connsiteX123" fmla="*/ 4261027 w 4272784"/>
              <a:gd name="connsiteY123" fmla="*/ 6056312 h 6858000"/>
              <a:gd name="connsiteX124" fmla="*/ 4269425 w 4272784"/>
              <a:gd name="connsiteY124" fmla="*/ 6113462 h 6858000"/>
              <a:gd name="connsiteX125" fmla="*/ 4272784 w 4272784"/>
              <a:gd name="connsiteY125" fmla="*/ 6183312 h 6858000"/>
              <a:gd name="connsiteX126" fmla="*/ 4269425 w 4272784"/>
              <a:gd name="connsiteY126" fmla="*/ 6251575 h 6858000"/>
              <a:gd name="connsiteX127" fmla="*/ 4261027 w 4272784"/>
              <a:gd name="connsiteY127" fmla="*/ 6311900 h 6858000"/>
              <a:gd name="connsiteX128" fmla="*/ 4249270 w 4272784"/>
              <a:gd name="connsiteY128" fmla="*/ 6361112 h 6858000"/>
              <a:gd name="connsiteX129" fmla="*/ 4234153 w 4272784"/>
              <a:gd name="connsiteY129" fmla="*/ 6407150 h 6858000"/>
              <a:gd name="connsiteX130" fmla="*/ 4217357 w 4272784"/>
              <a:gd name="connsiteY130" fmla="*/ 6448425 h 6858000"/>
              <a:gd name="connsiteX131" fmla="*/ 4198882 w 4272784"/>
              <a:gd name="connsiteY131" fmla="*/ 6488112 h 6858000"/>
              <a:gd name="connsiteX132" fmla="*/ 4180406 w 4272784"/>
              <a:gd name="connsiteY132" fmla="*/ 6523037 h 6858000"/>
              <a:gd name="connsiteX133" fmla="*/ 4160251 w 4272784"/>
              <a:gd name="connsiteY133" fmla="*/ 6561137 h 6858000"/>
              <a:gd name="connsiteX134" fmla="*/ 4140096 w 4272784"/>
              <a:gd name="connsiteY134" fmla="*/ 6597650 h 6858000"/>
              <a:gd name="connsiteX135" fmla="*/ 4123300 w 4272784"/>
              <a:gd name="connsiteY135" fmla="*/ 6640512 h 6858000"/>
              <a:gd name="connsiteX136" fmla="*/ 4106504 w 4272784"/>
              <a:gd name="connsiteY136" fmla="*/ 6683375 h 6858000"/>
              <a:gd name="connsiteX137" fmla="*/ 4096426 w 4272784"/>
              <a:gd name="connsiteY137" fmla="*/ 6735762 h 6858000"/>
              <a:gd name="connsiteX138" fmla="*/ 4088029 w 4272784"/>
              <a:gd name="connsiteY138" fmla="*/ 6791325 h 6858000"/>
              <a:gd name="connsiteX139" fmla="*/ 4082989 w 4272784"/>
              <a:gd name="connsiteY139" fmla="*/ 6858000 h 6858000"/>
              <a:gd name="connsiteX140" fmla="*/ 0 w 427278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272784" h="6858000">
                <a:moveTo>
                  <a:pt x="0" y="0"/>
                </a:moveTo>
                <a:lnTo>
                  <a:pt x="4082989" y="0"/>
                </a:lnTo>
                <a:lnTo>
                  <a:pt x="4088029" y="66675"/>
                </a:lnTo>
                <a:lnTo>
                  <a:pt x="4096426" y="122237"/>
                </a:lnTo>
                <a:lnTo>
                  <a:pt x="4106504" y="174625"/>
                </a:lnTo>
                <a:lnTo>
                  <a:pt x="4123300" y="217487"/>
                </a:lnTo>
                <a:lnTo>
                  <a:pt x="4140096" y="260350"/>
                </a:lnTo>
                <a:lnTo>
                  <a:pt x="4160251" y="296862"/>
                </a:lnTo>
                <a:lnTo>
                  <a:pt x="4180406" y="334962"/>
                </a:lnTo>
                <a:lnTo>
                  <a:pt x="4198882" y="369887"/>
                </a:lnTo>
                <a:lnTo>
                  <a:pt x="4217357" y="409575"/>
                </a:lnTo>
                <a:lnTo>
                  <a:pt x="4234153" y="450850"/>
                </a:lnTo>
                <a:lnTo>
                  <a:pt x="4249270" y="496887"/>
                </a:lnTo>
                <a:lnTo>
                  <a:pt x="4261027" y="546100"/>
                </a:lnTo>
                <a:lnTo>
                  <a:pt x="4269425" y="606425"/>
                </a:lnTo>
                <a:lnTo>
                  <a:pt x="4272784" y="673100"/>
                </a:lnTo>
                <a:lnTo>
                  <a:pt x="4269425" y="744537"/>
                </a:lnTo>
                <a:lnTo>
                  <a:pt x="4261027" y="801687"/>
                </a:lnTo>
                <a:lnTo>
                  <a:pt x="4249270" y="854075"/>
                </a:lnTo>
                <a:lnTo>
                  <a:pt x="4234153" y="901700"/>
                </a:lnTo>
                <a:lnTo>
                  <a:pt x="4217357" y="942975"/>
                </a:lnTo>
                <a:lnTo>
                  <a:pt x="4197202" y="981075"/>
                </a:lnTo>
                <a:lnTo>
                  <a:pt x="4177047" y="1017587"/>
                </a:lnTo>
                <a:lnTo>
                  <a:pt x="4156892" y="1055687"/>
                </a:lnTo>
                <a:lnTo>
                  <a:pt x="4138416" y="1095375"/>
                </a:lnTo>
                <a:lnTo>
                  <a:pt x="4119940" y="1136650"/>
                </a:lnTo>
                <a:lnTo>
                  <a:pt x="4104825" y="1182687"/>
                </a:lnTo>
                <a:lnTo>
                  <a:pt x="4094747" y="1235075"/>
                </a:lnTo>
                <a:lnTo>
                  <a:pt x="4084669" y="1295400"/>
                </a:lnTo>
                <a:lnTo>
                  <a:pt x="4082989" y="1363662"/>
                </a:lnTo>
                <a:lnTo>
                  <a:pt x="4084669" y="1431925"/>
                </a:lnTo>
                <a:lnTo>
                  <a:pt x="4094747" y="1492250"/>
                </a:lnTo>
                <a:lnTo>
                  <a:pt x="4104825" y="1544637"/>
                </a:lnTo>
                <a:lnTo>
                  <a:pt x="4119940" y="1589087"/>
                </a:lnTo>
                <a:lnTo>
                  <a:pt x="4138416" y="1631950"/>
                </a:lnTo>
                <a:lnTo>
                  <a:pt x="4156892" y="1671637"/>
                </a:lnTo>
                <a:lnTo>
                  <a:pt x="4177047" y="1708150"/>
                </a:lnTo>
                <a:lnTo>
                  <a:pt x="4197202" y="1743075"/>
                </a:lnTo>
                <a:lnTo>
                  <a:pt x="4217357" y="1782762"/>
                </a:lnTo>
                <a:lnTo>
                  <a:pt x="4234153" y="1824037"/>
                </a:lnTo>
                <a:lnTo>
                  <a:pt x="4249270" y="1870075"/>
                </a:lnTo>
                <a:lnTo>
                  <a:pt x="4261027" y="1922462"/>
                </a:lnTo>
                <a:lnTo>
                  <a:pt x="4269425" y="1982787"/>
                </a:lnTo>
                <a:lnTo>
                  <a:pt x="4272784" y="2051050"/>
                </a:lnTo>
                <a:lnTo>
                  <a:pt x="4269425" y="2119312"/>
                </a:lnTo>
                <a:lnTo>
                  <a:pt x="4261027" y="2179637"/>
                </a:lnTo>
                <a:lnTo>
                  <a:pt x="4249270" y="2232025"/>
                </a:lnTo>
                <a:lnTo>
                  <a:pt x="4234153" y="2278062"/>
                </a:lnTo>
                <a:lnTo>
                  <a:pt x="4217357" y="2319337"/>
                </a:lnTo>
                <a:lnTo>
                  <a:pt x="4197202" y="2359025"/>
                </a:lnTo>
                <a:lnTo>
                  <a:pt x="4177047" y="2395537"/>
                </a:lnTo>
                <a:lnTo>
                  <a:pt x="4156892" y="2433637"/>
                </a:lnTo>
                <a:lnTo>
                  <a:pt x="4138416" y="2471737"/>
                </a:lnTo>
                <a:lnTo>
                  <a:pt x="4119940" y="2513012"/>
                </a:lnTo>
                <a:lnTo>
                  <a:pt x="4104825" y="2560637"/>
                </a:lnTo>
                <a:lnTo>
                  <a:pt x="4094747" y="2613025"/>
                </a:lnTo>
                <a:lnTo>
                  <a:pt x="4084669" y="2671762"/>
                </a:lnTo>
                <a:lnTo>
                  <a:pt x="4082989" y="2741612"/>
                </a:lnTo>
                <a:lnTo>
                  <a:pt x="4084669" y="2809875"/>
                </a:lnTo>
                <a:lnTo>
                  <a:pt x="4094747" y="2868612"/>
                </a:lnTo>
                <a:lnTo>
                  <a:pt x="4104825" y="2922587"/>
                </a:lnTo>
                <a:lnTo>
                  <a:pt x="4119940" y="2967037"/>
                </a:lnTo>
                <a:lnTo>
                  <a:pt x="4138416" y="3009900"/>
                </a:lnTo>
                <a:lnTo>
                  <a:pt x="4156892" y="3046412"/>
                </a:lnTo>
                <a:lnTo>
                  <a:pt x="4177047" y="3084512"/>
                </a:lnTo>
                <a:lnTo>
                  <a:pt x="4197202" y="3121025"/>
                </a:lnTo>
                <a:lnTo>
                  <a:pt x="4217357" y="3160712"/>
                </a:lnTo>
                <a:lnTo>
                  <a:pt x="4234153" y="3201987"/>
                </a:lnTo>
                <a:lnTo>
                  <a:pt x="4249270" y="3248025"/>
                </a:lnTo>
                <a:lnTo>
                  <a:pt x="4261027" y="3300412"/>
                </a:lnTo>
                <a:lnTo>
                  <a:pt x="4269425" y="3360737"/>
                </a:lnTo>
                <a:lnTo>
                  <a:pt x="4272784" y="3427412"/>
                </a:lnTo>
                <a:lnTo>
                  <a:pt x="4269425" y="3497262"/>
                </a:lnTo>
                <a:lnTo>
                  <a:pt x="4261027" y="3557587"/>
                </a:lnTo>
                <a:lnTo>
                  <a:pt x="4249270" y="3609975"/>
                </a:lnTo>
                <a:lnTo>
                  <a:pt x="4234153" y="3656012"/>
                </a:lnTo>
                <a:lnTo>
                  <a:pt x="4217357" y="3697287"/>
                </a:lnTo>
                <a:lnTo>
                  <a:pt x="4197202" y="3736975"/>
                </a:lnTo>
                <a:lnTo>
                  <a:pt x="4156892" y="3811587"/>
                </a:lnTo>
                <a:lnTo>
                  <a:pt x="4138416" y="3848100"/>
                </a:lnTo>
                <a:lnTo>
                  <a:pt x="4119940" y="3890962"/>
                </a:lnTo>
                <a:lnTo>
                  <a:pt x="4104825" y="3935412"/>
                </a:lnTo>
                <a:lnTo>
                  <a:pt x="4094747" y="3987800"/>
                </a:lnTo>
                <a:lnTo>
                  <a:pt x="4084669" y="4048125"/>
                </a:lnTo>
                <a:lnTo>
                  <a:pt x="4082989" y="4116387"/>
                </a:lnTo>
                <a:lnTo>
                  <a:pt x="4084669" y="4186237"/>
                </a:lnTo>
                <a:lnTo>
                  <a:pt x="4094747" y="4244975"/>
                </a:lnTo>
                <a:lnTo>
                  <a:pt x="4104825" y="4297362"/>
                </a:lnTo>
                <a:lnTo>
                  <a:pt x="4119940" y="4343400"/>
                </a:lnTo>
                <a:lnTo>
                  <a:pt x="4138416" y="4386262"/>
                </a:lnTo>
                <a:lnTo>
                  <a:pt x="4156892" y="4424362"/>
                </a:lnTo>
                <a:lnTo>
                  <a:pt x="4197202" y="4498975"/>
                </a:lnTo>
                <a:lnTo>
                  <a:pt x="4217357" y="4537075"/>
                </a:lnTo>
                <a:lnTo>
                  <a:pt x="4234153" y="4579937"/>
                </a:lnTo>
                <a:lnTo>
                  <a:pt x="4249270" y="4625975"/>
                </a:lnTo>
                <a:lnTo>
                  <a:pt x="4261027" y="4678362"/>
                </a:lnTo>
                <a:lnTo>
                  <a:pt x="4269425" y="4738687"/>
                </a:lnTo>
                <a:lnTo>
                  <a:pt x="4272784" y="4806950"/>
                </a:lnTo>
                <a:lnTo>
                  <a:pt x="4269425" y="4875212"/>
                </a:lnTo>
                <a:lnTo>
                  <a:pt x="4261027" y="4935537"/>
                </a:lnTo>
                <a:lnTo>
                  <a:pt x="4249270" y="4987925"/>
                </a:lnTo>
                <a:lnTo>
                  <a:pt x="4234153" y="5033962"/>
                </a:lnTo>
                <a:lnTo>
                  <a:pt x="4217357" y="5075237"/>
                </a:lnTo>
                <a:lnTo>
                  <a:pt x="4197202" y="5114925"/>
                </a:lnTo>
                <a:lnTo>
                  <a:pt x="4177047" y="5149850"/>
                </a:lnTo>
                <a:lnTo>
                  <a:pt x="4156892" y="5186362"/>
                </a:lnTo>
                <a:lnTo>
                  <a:pt x="4138416" y="5226050"/>
                </a:lnTo>
                <a:lnTo>
                  <a:pt x="4119940" y="5268912"/>
                </a:lnTo>
                <a:lnTo>
                  <a:pt x="4104825" y="5313362"/>
                </a:lnTo>
                <a:lnTo>
                  <a:pt x="4094747" y="5365750"/>
                </a:lnTo>
                <a:lnTo>
                  <a:pt x="4084669" y="5426075"/>
                </a:lnTo>
                <a:lnTo>
                  <a:pt x="4082989" y="5494337"/>
                </a:lnTo>
                <a:lnTo>
                  <a:pt x="4084669" y="5562600"/>
                </a:lnTo>
                <a:lnTo>
                  <a:pt x="4094747" y="5622925"/>
                </a:lnTo>
                <a:lnTo>
                  <a:pt x="4104825" y="5675312"/>
                </a:lnTo>
                <a:lnTo>
                  <a:pt x="4119940" y="5721350"/>
                </a:lnTo>
                <a:lnTo>
                  <a:pt x="4138416" y="5762625"/>
                </a:lnTo>
                <a:lnTo>
                  <a:pt x="4156892" y="5802312"/>
                </a:lnTo>
                <a:lnTo>
                  <a:pt x="4177047" y="5840412"/>
                </a:lnTo>
                <a:lnTo>
                  <a:pt x="4197202" y="5876925"/>
                </a:lnTo>
                <a:lnTo>
                  <a:pt x="4217357" y="5915025"/>
                </a:lnTo>
                <a:lnTo>
                  <a:pt x="4234153" y="5956300"/>
                </a:lnTo>
                <a:lnTo>
                  <a:pt x="4249270" y="6003925"/>
                </a:lnTo>
                <a:lnTo>
                  <a:pt x="4261027" y="6056312"/>
                </a:lnTo>
                <a:lnTo>
                  <a:pt x="4269425" y="6113462"/>
                </a:lnTo>
                <a:lnTo>
                  <a:pt x="4272784" y="6183312"/>
                </a:lnTo>
                <a:lnTo>
                  <a:pt x="4269425" y="6251575"/>
                </a:lnTo>
                <a:lnTo>
                  <a:pt x="4261027" y="6311900"/>
                </a:lnTo>
                <a:lnTo>
                  <a:pt x="4249270" y="6361112"/>
                </a:lnTo>
                <a:lnTo>
                  <a:pt x="4234153" y="6407150"/>
                </a:lnTo>
                <a:lnTo>
                  <a:pt x="4217357" y="6448425"/>
                </a:lnTo>
                <a:lnTo>
                  <a:pt x="4198882" y="6488112"/>
                </a:lnTo>
                <a:lnTo>
                  <a:pt x="4180406" y="6523037"/>
                </a:lnTo>
                <a:lnTo>
                  <a:pt x="4160251" y="6561137"/>
                </a:lnTo>
                <a:lnTo>
                  <a:pt x="4140096" y="6597650"/>
                </a:lnTo>
                <a:lnTo>
                  <a:pt x="4123300" y="6640512"/>
                </a:lnTo>
                <a:lnTo>
                  <a:pt x="4106504" y="6683375"/>
                </a:lnTo>
                <a:lnTo>
                  <a:pt x="4096426" y="6735762"/>
                </a:lnTo>
                <a:lnTo>
                  <a:pt x="4088029" y="6791325"/>
                </a:lnTo>
                <a:lnTo>
                  <a:pt x="4082989" y="6858000"/>
                </a:lnTo>
                <a:lnTo>
                  <a:pt x="0" y="6858000"/>
                </a:lnTo>
                <a:close/>
              </a:path>
            </a:pathLst>
          </a:custGeom>
          <a:ln w="0">
            <a:noFill/>
            <a:prstDash val="solid"/>
            <a:round/>
            <a:headEnd/>
            <a:tailEnd/>
          </a:ln>
        </p:spPr>
        <p:txBody>
          <a:bodyPr/>
          <a:lstStyle/>
          <a:p>
            <a:endParaRPr lang="en-US" dirty="0"/>
          </a:p>
        </p:txBody>
      </p:sp>
      <p:sp>
        <p:nvSpPr>
          <p:cNvPr id="77" name="Freeform: Shape 76">
            <a:extLst>
              <a:ext uri="{FF2B5EF4-FFF2-40B4-BE49-F238E27FC236}">
                <a16:creationId xmlns:a16="http://schemas.microsoft.com/office/drawing/2014/main" id="{909E572F-9CDC-4214-9D42-FF00176495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17162" cy="6858000"/>
          </a:xfrm>
          <a:custGeom>
            <a:avLst/>
            <a:gdLst>
              <a:gd name="connsiteX0" fmla="*/ 4417162 w 4417162"/>
              <a:gd name="connsiteY0" fmla="*/ 0 h 6858000"/>
              <a:gd name="connsiteX1" fmla="*/ 334174 w 4417162"/>
              <a:gd name="connsiteY1" fmla="*/ 0 h 6858000"/>
              <a:gd name="connsiteX2" fmla="*/ 334173 w 4417162"/>
              <a:gd name="connsiteY2" fmla="*/ 0 h 6858000"/>
              <a:gd name="connsiteX3" fmla="*/ 189795 w 4417162"/>
              <a:gd name="connsiteY3" fmla="*/ 0 h 6858000"/>
              <a:gd name="connsiteX4" fmla="*/ 184756 w 4417162"/>
              <a:gd name="connsiteY4" fmla="*/ 66675 h 6858000"/>
              <a:gd name="connsiteX5" fmla="*/ 176358 w 4417162"/>
              <a:gd name="connsiteY5" fmla="*/ 122237 h 6858000"/>
              <a:gd name="connsiteX6" fmla="*/ 166281 w 4417162"/>
              <a:gd name="connsiteY6" fmla="*/ 174625 h 6858000"/>
              <a:gd name="connsiteX7" fmla="*/ 149485 w 4417162"/>
              <a:gd name="connsiteY7" fmla="*/ 217487 h 6858000"/>
              <a:gd name="connsiteX8" fmla="*/ 132689 w 4417162"/>
              <a:gd name="connsiteY8" fmla="*/ 260350 h 6858000"/>
              <a:gd name="connsiteX9" fmla="*/ 112534 w 4417162"/>
              <a:gd name="connsiteY9" fmla="*/ 296862 h 6858000"/>
              <a:gd name="connsiteX10" fmla="*/ 92379 w 4417162"/>
              <a:gd name="connsiteY10" fmla="*/ 334962 h 6858000"/>
              <a:gd name="connsiteX11" fmla="*/ 73903 w 4417162"/>
              <a:gd name="connsiteY11" fmla="*/ 369887 h 6858000"/>
              <a:gd name="connsiteX12" fmla="*/ 55427 w 4417162"/>
              <a:gd name="connsiteY12" fmla="*/ 409575 h 6858000"/>
              <a:gd name="connsiteX13" fmla="*/ 38632 w 4417162"/>
              <a:gd name="connsiteY13" fmla="*/ 450850 h 6858000"/>
              <a:gd name="connsiteX14" fmla="*/ 23515 w 4417162"/>
              <a:gd name="connsiteY14" fmla="*/ 496887 h 6858000"/>
              <a:gd name="connsiteX15" fmla="*/ 11758 w 4417162"/>
              <a:gd name="connsiteY15" fmla="*/ 546100 h 6858000"/>
              <a:gd name="connsiteX16" fmla="*/ 3359 w 4417162"/>
              <a:gd name="connsiteY16" fmla="*/ 606425 h 6858000"/>
              <a:gd name="connsiteX17" fmla="*/ 0 w 4417162"/>
              <a:gd name="connsiteY17" fmla="*/ 673100 h 6858000"/>
              <a:gd name="connsiteX18" fmla="*/ 3359 w 4417162"/>
              <a:gd name="connsiteY18" fmla="*/ 744537 h 6858000"/>
              <a:gd name="connsiteX19" fmla="*/ 11758 w 4417162"/>
              <a:gd name="connsiteY19" fmla="*/ 801687 h 6858000"/>
              <a:gd name="connsiteX20" fmla="*/ 23515 w 4417162"/>
              <a:gd name="connsiteY20" fmla="*/ 854075 h 6858000"/>
              <a:gd name="connsiteX21" fmla="*/ 38632 w 4417162"/>
              <a:gd name="connsiteY21" fmla="*/ 901700 h 6858000"/>
              <a:gd name="connsiteX22" fmla="*/ 55427 w 4417162"/>
              <a:gd name="connsiteY22" fmla="*/ 942975 h 6858000"/>
              <a:gd name="connsiteX23" fmla="*/ 75583 w 4417162"/>
              <a:gd name="connsiteY23" fmla="*/ 981075 h 6858000"/>
              <a:gd name="connsiteX24" fmla="*/ 95738 w 4417162"/>
              <a:gd name="connsiteY24" fmla="*/ 1017587 h 6858000"/>
              <a:gd name="connsiteX25" fmla="*/ 115893 w 4417162"/>
              <a:gd name="connsiteY25" fmla="*/ 1055687 h 6858000"/>
              <a:gd name="connsiteX26" fmla="*/ 134368 w 4417162"/>
              <a:gd name="connsiteY26" fmla="*/ 1095375 h 6858000"/>
              <a:gd name="connsiteX27" fmla="*/ 152844 w 4417162"/>
              <a:gd name="connsiteY27" fmla="*/ 1136650 h 6858000"/>
              <a:gd name="connsiteX28" fmla="*/ 167960 w 4417162"/>
              <a:gd name="connsiteY28" fmla="*/ 1182687 h 6858000"/>
              <a:gd name="connsiteX29" fmla="*/ 178038 w 4417162"/>
              <a:gd name="connsiteY29" fmla="*/ 1235075 h 6858000"/>
              <a:gd name="connsiteX30" fmla="*/ 188115 w 4417162"/>
              <a:gd name="connsiteY30" fmla="*/ 1295400 h 6858000"/>
              <a:gd name="connsiteX31" fmla="*/ 189795 w 4417162"/>
              <a:gd name="connsiteY31" fmla="*/ 1363662 h 6858000"/>
              <a:gd name="connsiteX32" fmla="*/ 188115 w 4417162"/>
              <a:gd name="connsiteY32" fmla="*/ 1431925 h 6858000"/>
              <a:gd name="connsiteX33" fmla="*/ 178038 w 4417162"/>
              <a:gd name="connsiteY33" fmla="*/ 1492250 h 6858000"/>
              <a:gd name="connsiteX34" fmla="*/ 167960 w 4417162"/>
              <a:gd name="connsiteY34" fmla="*/ 1544637 h 6858000"/>
              <a:gd name="connsiteX35" fmla="*/ 152844 w 4417162"/>
              <a:gd name="connsiteY35" fmla="*/ 1589087 h 6858000"/>
              <a:gd name="connsiteX36" fmla="*/ 134368 w 4417162"/>
              <a:gd name="connsiteY36" fmla="*/ 1631950 h 6858000"/>
              <a:gd name="connsiteX37" fmla="*/ 115893 w 4417162"/>
              <a:gd name="connsiteY37" fmla="*/ 1671637 h 6858000"/>
              <a:gd name="connsiteX38" fmla="*/ 95738 w 4417162"/>
              <a:gd name="connsiteY38" fmla="*/ 1708150 h 6858000"/>
              <a:gd name="connsiteX39" fmla="*/ 75583 w 4417162"/>
              <a:gd name="connsiteY39" fmla="*/ 1743075 h 6858000"/>
              <a:gd name="connsiteX40" fmla="*/ 55427 w 4417162"/>
              <a:gd name="connsiteY40" fmla="*/ 1782762 h 6858000"/>
              <a:gd name="connsiteX41" fmla="*/ 38632 w 4417162"/>
              <a:gd name="connsiteY41" fmla="*/ 1824037 h 6858000"/>
              <a:gd name="connsiteX42" fmla="*/ 23515 w 4417162"/>
              <a:gd name="connsiteY42" fmla="*/ 1870075 h 6858000"/>
              <a:gd name="connsiteX43" fmla="*/ 11758 w 4417162"/>
              <a:gd name="connsiteY43" fmla="*/ 1922462 h 6858000"/>
              <a:gd name="connsiteX44" fmla="*/ 3359 w 4417162"/>
              <a:gd name="connsiteY44" fmla="*/ 1982787 h 6858000"/>
              <a:gd name="connsiteX45" fmla="*/ 0 w 4417162"/>
              <a:gd name="connsiteY45" fmla="*/ 2051050 h 6858000"/>
              <a:gd name="connsiteX46" fmla="*/ 3359 w 4417162"/>
              <a:gd name="connsiteY46" fmla="*/ 2119312 h 6858000"/>
              <a:gd name="connsiteX47" fmla="*/ 11758 w 4417162"/>
              <a:gd name="connsiteY47" fmla="*/ 2179637 h 6858000"/>
              <a:gd name="connsiteX48" fmla="*/ 23515 w 4417162"/>
              <a:gd name="connsiteY48" fmla="*/ 2232025 h 6858000"/>
              <a:gd name="connsiteX49" fmla="*/ 38632 w 4417162"/>
              <a:gd name="connsiteY49" fmla="*/ 2278062 h 6858000"/>
              <a:gd name="connsiteX50" fmla="*/ 55427 w 4417162"/>
              <a:gd name="connsiteY50" fmla="*/ 2319337 h 6858000"/>
              <a:gd name="connsiteX51" fmla="*/ 75583 w 4417162"/>
              <a:gd name="connsiteY51" fmla="*/ 2359025 h 6858000"/>
              <a:gd name="connsiteX52" fmla="*/ 95738 w 4417162"/>
              <a:gd name="connsiteY52" fmla="*/ 2395537 h 6858000"/>
              <a:gd name="connsiteX53" fmla="*/ 115893 w 4417162"/>
              <a:gd name="connsiteY53" fmla="*/ 2433637 h 6858000"/>
              <a:gd name="connsiteX54" fmla="*/ 134368 w 4417162"/>
              <a:gd name="connsiteY54" fmla="*/ 2471737 h 6858000"/>
              <a:gd name="connsiteX55" fmla="*/ 152844 w 4417162"/>
              <a:gd name="connsiteY55" fmla="*/ 2513012 h 6858000"/>
              <a:gd name="connsiteX56" fmla="*/ 167960 w 4417162"/>
              <a:gd name="connsiteY56" fmla="*/ 2560637 h 6858000"/>
              <a:gd name="connsiteX57" fmla="*/ 178038 w 4417162"/>
              <a:gd name="connsiteY57" fmla="*/ 2613025 h 6858000"/>
              <a:gd name="connsiteX58" fmla="*/ 188115 w 4417162"/>
              <a:gd name="connsiteY58" fmla="*/ 2671762 h 6858000"/>
              <a:gd name="connsiteX59" fmla="*/ 189795 w 4417162"/>
              <a:gd name="connsiteY59" fmla="*/ 2741612 h 6858000"/>
              <a:gd name="connsiteX60" fmla="*/ 188115 w 4417162"/>
              <a:gd name="connsiteY60" fmla="*/ 2809875 h 6858000"/>
              <a:gd name="connsiteX61" fmla="*/ 178038 w 4417162"/>
              <a:gd name="connsiteY61" fmla="*/ 2868612 h 6858000"/>
              <a:gd name="connsiteX62" fmla="*/ 167960 w 4417162"/>
              <a:gd name="connsiteY62" fmla="*/ 2922587 h 6858000"/>
              <a:gd name="connsiteX63" fmla="*/ 152844 w 4417162"/>
              <a:gd name="connsiteY63" fmla="*/ 2967037 h 6858000"/>
              <a:gd name="connsiteX64" fmla="*/ 134368 w 4417162"/>
              <a:gd name="connsiteY64" fmla="*/ 3009900 h 6858000"/>
              <a:gd name="connsiteX65" fmla="*/ 115893 w 4417162"/>
              <a:gd name="connsiteY65" fmla="*/ 3046412 h 6858000"/>
              <a:gd name="connsiteX66" fmla="*/ 95738 w 4417162"/>
              <a:gd name="connsiteY66" fmla="*/ 3084512 h 6858000"/>
              <a:gd name="connsiteX67" fmla="*/ 75583 w 4417162"/>
              <a:gd name="connsiteY67" fmla="*/ 3121025 h 6858000"/>
              <a:gd name="connsiteX68" fmla="*/ 55427 w 4417162"/>
              <a:gd name="connsiteY68" fmla="*/ 3160712 h 6858000"/>
              <a:gd name="connsiteX69" fmla="*/ 38632 w 4417162"/>
              <a:gd name="connsiteY69" fmla="*/ 3201987 h 6858000"/>
              <a:gd name="connsiteX70" fmla="*/ 23515 w 4417162"/>
              <a:gd name="connsiteY70" fmla="*/ 3248025 h 6858000"/>
              <a:gd name="connsiteX71" fmla="*/ 11758 w 4417162"/>
              <a:gd name="connsiteY71" fmla="*/ 3300412 h 6858000"/>
              <a:gd name="connsiteX72" fmla="*/ 3359 w 4417162"/>
              <a:gd name="connsiteY72" fmla="*/ 3360737 h 6858000"/>
              <a:gd name="connsiteX73" fmla="*/ 0 w 4417162"/>
              <a:gd name="connsiteY73" fmla="*/ 3427412 h 6858000"/>
              <a:gd name="connsiteX74" fmla="*/ 3359 w 4417162"/>
              <a:gd name="connsiteY74" fmla="*/ 3497262 h 6858000"/>
              <a:gd name="connsiteX75" fmla="*/ 11758 w 4417162"/>
              <a:gd name="connsiteY75" fmla="*/ 3557587 h 6858000"/>
              <a:gd name="connsiteX76" fmla="*/ 23515 w 4417162"/>
              <a:gd name="connsiteY76" fmla="*/ 3609975 h 6858000"/>
              <a:gd name="connsiteX77" fmla="*/ 38632 w 4417162"/>
              <a:gd name="connsiteY77" fmla="*/ 3656012 h 6858000"/>
              <a:gd name="connsiteX78" fmla="*/ 55427 w 4417162"/>
              <a:gd name="connsiteY78" fmla="*/ 3697287 h 6858000"/>
              <a:gd name="connsiteX79" fmla="*/ 75583 w 4417162"/>
              <a:gd name="connsiteY79" fmla="*/ 3736975 h 6858000"/>
              <a:gd name="connsiteX80" fmla="*/ 115893 w 4417162"/>
              <a:gd name="connsiteY80" fmla="*/ 3811587 h 6858000"/>
              <a:gd name="connsiteX81" fmla="*/ 134368 w 4417162"/>
              <a:gd name="connsiteY81" fmla="*/ 3848100 h 6858000"/>
              <a:gd name="connsiteX82" fmla="*/ 152844 w 4417162"/>
              <a:gd name="connsiteY82" fmla="*/ 3890962 h 6858000"/>
              <a:gd name="connsiteX83" fmla="*/ 167960 w 4417162"/>
              <a:gd name="connsiteY83" fmla="*/ 3935412 h 6858000"/>
              <a:gd name="connsiteX84" fmla="*/ 178038 w 4417162"/>
              <a:gd name="connsiteY84" fmla="*/ 3987800 h 6858000"/>
              <a:gd name="connsiteX85" fmla="*/ 188115 w 4417162"/>
              <a:gd name="connsiteY85" fmla="*/ 4048125 h 6858000"/>
              <a:gd name="connsiteX86" fmla="*/ 189795 w 4417162"/>
              <a:gd name="connsiteY86" fmla="*/ 4116387 h 6858000"/>
              <a:gd name="connsiteX87" fmla="*/ 188115 w 4417162"/>
              <a:gd name="connsiteY87" fmla="*/ 4186237 h 6858000"/>
              <a:gd name="connsiteX88" fmla="*/ 178038 w 4417162"/>
              <a:gd name="connsiteY88" fmla="*/ 4244975 h 6858000"/>
              <a:gd name="connsiteX89" fmla="*/ 167960 w 4417162"/>
              <a:gd name="connsiteY89" fmla="*/ 4297362 h 6858000"/>
              <a:gd name="connsiteX90" fmla="*/ 152844 w 4417162"/>
              <a:gd name="connsiteY90" fmla="*/ 4343400 h 6858000"/>
              <a:gd name="connsiteX91" fmla="*/ 134368 w 4417162"/>
              <a:gd name="connsiteY91" fmla="*/ 4386262 h 6858000"/>
              <a:gd name="connsiteX92" fmla="*/ 115893 w 4417162"/>
              <a:gd name="connsiteY92" fmla="*/ 4424362 h 6858000"/>
              <a:gd name="connsiteX93" fmla="*/ 75583 w 4417162"/>
              <a:gd name="connsiteY93" fmla="*/ 4498975 h 6858000"/>
              <a:gd name="connsiteX94" fmla="*/ 55427 w 4417162"/>
              <a:gd name="connsiteY94" fmla="*/ 4537075 h 6858000"/>
              <a:gd name="connsiteX95" fmla="*/ 38632 w 4417162"/>
              <a:gd name="connsiteY95" fmla="*/ 4579937 h 6858000"/>
              <a:gd name="connsiteX96" fmla="*/ 23515 w 4417162"/>
              <a:gd name="connsiteY96" fmla="*/ 4625975 h 6858000"/>
              <a:gd name="connsiteX97" fmla="*/ 11758 w 4417162"/>
              <a:gd name="connsiteY97" fmla="*/ 4678362 h 6858000"/>
              <a:gd name="connsiteX98" fmla="*/ 3359 w 4417162"/>
              <a:gd name="connsiteY98" fmla="*/ 4738687 h 6858000"/>
              <a:gd name="connsiteX99" fmla="*/ 0 w 4417162"/>
              <a:gd name="connsiteY99" fmla="*/ 4806950 h 6858000"/>
              <a:gd name="connsiteX100" fmla="*/ 3359 w 4417162"/>
              <a:gd name="connsiteY100" fmla="*/ 4875212 h 6858000"/>
              <a:gd name="connsiteX101" fmla="*/ 11758 w 4417162"/>
              <a:gd name="connsiteY101" fmla="*/ 4935537 h 6858000"/>
              <a:gd name="connsiteX102" fmla="*/ 23515 w 4417162"/>
              <a:gd name="connsiteY102" fmla="*/ 4987925 h 6858000"/>
              <a:gd name="connsiteX103" fmla="*/ 38632 w 4417162"/>
              <a:gd name="connsiteY103" fmla="*/ 5033962 h 6858000"/>
              <a:gd name="connsiteX104" fmla="*/ 55427 w 4417162"/>
              <a:gd name="connsiteY104" fmla="*/ 5075237 h 6858000"/>
              <a:gd name="connsiteX105" fmla="*/ 75583 w 4417162"/>
              <a:gd name="connsiteY105" fmla="*/ 5114925 h 6858000"/>
              <a:gd name="connsiteX106" fmla="*/ 95738 w 4417162"/>
              <a:gd name="connsiteY106" fmla="*/ 5149850 h 6858000"/>
              <a:gd name="connsiteX107" fmla="*/ 115893 w 4417162"/>
              <a:gd name="connsiteY107" fmla="*/ 5186362 h 6858000"/>
              <a:gd name="connsiteX108" fmla="*/ 134368 w 4417162"/>
              <a:gd name="connsiteY108" fmla="*/ 5226050 h 6858000"/>
              <a:gd name="connsiteX109" fmla="*/ 152844 w 4417162"/>
              <a:gd name="connsiteY109" fmla="*/ 5268912 h 6858000"/>
              <a:gd name="connsiteX110" fmla="*/ 167960 w 4417162"/>
              <a:gd name="connsiteY110" fmla="*/ 5313362 h 6858000"/>
              <a:gd name="connsiteX111" fmla="*/ 178038 w 4417162"/>
              <a:gd name="connsiteY111" fmla="*/ 5365750 h 6858000"/>
              <a:gd name="connsiteX112" fmla="*/ 188115 w 4417162"/>
              <a:gd name="connsiteY112" fmla="*/ 5426075 h 6858000"/>
              <a:gd name="connsiteX113" fmla="*/ 189795 w 4417162"/>
              <a:gd name="connsiteY113" fmla="*/ 5494337 h 6858000"/>
              <a:gd name="connsiteX114" fmla="*/ 188115 w 4417162"/>
              <a:gd name="connsiteY114" fmla="*/ 5562600 h 6858000"/>
              <a:gd name="connsiteX115" fmla="*/ 178038 w 4417162"/>
              <a:gd name="connsiteY115" fmla="*/ 5622925 h 6858000"/>
              <a:gd name="connsiteX116" fmla="*/ 167960 w 4417162"/>
              <a:gd name="connsiteY116" fmla="*/ 5675312 h 6858000"/>
              <a:gd name="connsiteX117" fmla="*/ 152844 w 4417162"/>
              <a:gd name="connsiteY117" fmla="*/ 5721350 h 6858000"/>
              <a:gd name="connsiteX118" fmla="*/ 134368 w 4417162"/>
              <a:gd name="connsiteY118" fmla="*/ 5762625 h 6858000"/>
              <a:gd name="connsiteX119" fmla="*/ 115893 w 4417162"/>
              <a:gd name="connsiteY119" fmla="*/ 5802312 h 6858000"/>
              <a:gd name="connsiteX120" fmla="*/ 95738 w 4417162"/>
              <a:gd name="connsiteY120" fmla="*/ 5840412 h 6858000"/>
              <a:gd name="connsiteX121" fmla="*/ 75583 w 4417162"/>
              <a:gd name="connsiteY121" fmla="*/ 5876925 h 6858000"/>
              <a:gd name="connsiteX122" fmla="*/ 55427 w 4417162"/>
              <a:gd name="connsiteY122" fmla="*/ 5915025 h 6858000"/>
              <a:gd name="connsiteX123" fmla="*/ 38632 w 4417162"/>
              <a:gd name="connsiteY123" fmla="*/ 5956300 h 6858000"/>
              <a:gd name="connsiteX124" fmla="*/ 23515 w 4417162"/>
              <a:gd name="connsiteY124" fmla="*/ 6003925 h 6858000"/>
              <a:gd name="connsiteX125" fmla="*/ 11758 w 4417162"/>
              <a:gd name="connsiteY125" fmla="*/ 6056312 h 6858000"/>
              <a:gd name="connsiteX126" fmla="*/ 3359 w 4417162"/>
              <a:gd name="connsiteY126" fmla="*/ 6113462 h 6858000"/>
              <a:gd name="connsiteX127" fmla="*/ 0 w 4417162"/>
              <a:gd name="connsiteY127" fmla="*/ 6183312 h 6858000"/>
              <a:gd name="connsiteX128" fmla="*/ 3359 w 4417162"/>
              <a:gd name="connsiteY128" fmla="*/ 6251575 h 6858000"/>
              <a:gd name="connsiteX129" fmla="*/ 11758 w 4417162"/>
              <a:gd name="connsiteY129" fmla="*/ 6311900 h 6858000"/>
              <a:gd name="connsiteX130" fmla="*/ 23515 w 4417162"/>
              <a:gd name="connsiteY130" fmla="*/ 6361112 h 6858000"/>
              <a:gd name="connsiteX131" fmla="*/ 38632 w 4417162"/>
              <a:gd name="connsiteY131" fmla="*/ 6407150 h 6858000"/>
              <a:gd name="connsiteX132" fmla="*/ 55427 w 4417162"/>
              <a:gd name="connsiteY132" fmla="*/ 6448425 h 6858000"/>
              <a:gd name="connsiteX133" fmla="*/ 73903 w 4417162"/>
              <a:gd name="connsiteY133" fmla="*/ 6488112 h 6858000"/>
              <a:gd name="connsiteX134" fmla="*/ 92379 w 4417162"/>
              <a:gd name="connsiteY134" fmla="*/ 6523037 h 6858000"/>
              <a:gd name="connsiteX135" fmla="*/ 112534 w 4417162"/>
              <a:gd name="connsiteY135" fmla="*/ 6561137 h 6858000"/>
              <a:gd name="connsiteX136" fmla="*/ 132689 w 4417162"/>
              <a:gd name="connsiteY136" fmla="*/ 6597650 h 6858000"/>
              <a:gd name="connsiteX137" fmla="*/ 149485 w 4417162"/>
              <a:gd name="connsiteY137" fmla="*/ 6640512 h 6858000"/>
              <a:gd name="connsiteX138" fmla="*/ 166281 w 4417162"/>
              <a:gd name="connsiteY138" fmla="*/ 6683375 h 6858000"/>
              <a:gd name="connsiteX139" fmla="*/ 176358 w 4417162"/>
              <a:gd name="connsiteY139" fmla="*/ 6735762 h 6858000"/>
              <a:gd name="connsiteX140" fmla="*/ 184756 w 4417162"/>
              <a:gd name="connsiteY140" fmla="*/ 6791325 h 6858000"/>
              <a:gd name="connsiteX141" fmla="*/ 189795 w 4417162"/>
              <a:gd name="connsiteY141" fmla="*/ 6858000 h 6858000"/>
              <a:gd name="connsiteX142" fmla="*/ 334173 w 4417162"/>
              <a:gd name="connsiteY142" fmla="*/ 6858000 h 6858000"/>
              <a:gd name="connsiteX143" fmla="*/ 334174 w 4417162"/>
              <a:gd name="connsiteY143" fmla="*/ 6858000 h 6858000"/>
              <a:gd name="connsiteX144" fmla="*/ 4417162 w 4417162"/>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417162" h="6858000">
                <a:moveTo>
                  <a:pt x="4417162" y="0"/>
                </a:move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4417162"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E0FA412-B292-4F31-BCFB-B2028596ACBB}"/>
              </a:ext>
            </a:extLst>
          </p:cNvPr>
          <p:cNvSpPr>
            <a:spLocks noGrp="1"/>
          </p:cNvSpPr>
          <p:nvPr>
            <p:ph type="title"/>
          </p:nvPr>
        </p:nvSpPr>
        <p:spPr>
          <a:xfrm>
            <a:off x="457201" y="723406"/>
            <a:ext cx="3234018" cy="3826728"/>
          </a:xfrm>
        </p:spPr>
        <p:txBody>
          <a:bodyPr vert="horz" lIns="91440" tIns="45720" rIns="91440" bIns="45720" rtlCol="0" anchor="b">
            <a:normAutofit/>
          </a:bodyPr>
          <a:lstStyle/>
          <a:p>
            <a:pPr algn="ctr"/>
            <a:r>
              <a:rPr lang="en-US" sz="6400" kern="1200">
                <a:solidFill>
                  <a:schemeClr val="tx1"/>
                </a:solidFill>
                <a:latin typeface="+mj-lt"/>
                <a:ea typeface="+mj-ea"/>
                <a:cs typeface="+mj-cs"/>
              </a:rPr>
              <a:t>Car</a:t>
            </a:r>
          </a:p>
        </p:txBody>
      </p:sp>
      <p:pic>
        <p:nvPicPr>
          <p:cNvPr id="1026" name="Picture 2" descr="Types of suspension system - Mechanical Booster">
            <a:extLst>
              <a:ext uri="{FF2B5EF4-FFF2-40B4-BE49-F238E27FC236}">
                <a16:creationId xmlns:a16="http://schemas.microsoft.com/office/drawing/2014/main" id="{D5C108AC-CFC6-451E-A7D1-27BF294E77E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916251" y="1362543"/>
            <a:ext cx="6631341" cy="4132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29213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1B42C-4255-42A7-A355-8D31591D494A}"/>
              </a:ext>
            </a:extLst>
          </p:cNvPr>
          <p:cNvSpPr>
            <a:spLocks noGrp="1"/>
          </p:cNvSpPr>
          <p:nvPr>
            <p:ph type="title"/>
          </p:nvPr>
        </p:nvSpPr>
        <p:spPr>
          <a:xfrm>
            <a:off x="648929" y="629266"/>
            <a:ext cx="3505495" cy="1622321"/>
          </a:xfrm>
        </p:spPr>
        <p:txBody>
          <a:bodyPr>
            <a:normAutofit/>
          </a:bodyPr>
          <a:lstStyle/>
          <a:p>
            <a:r>
              <a:rPr lang="en-US" dirty="0"/>
              <a:t>Scooty</a:t>
            </a:r>
            <a:endParaRPr lang="en-IN" dirty="0"/>
          </a:p>
        </p:txBody>
      </p:sp>
      <p:sp>
        <p:nvSpPr>
          <p:cNvPr id="3" name="Content Placeholder 2">
            <a:extLst>
              <a:ext uri="{FF2B5EF4-FFF2-40B4-BE49-F238E27FC236}">
                <a16:creationId xmlns:a16="http://schemas.microsoft.com/office/drawing/2014/main" id="{5EA1B598-4823-4CAE-8F1D-D912211C5FBD}"/>
              </a:ext>
            </a:extLst>
          </p:cNvPr>
          <p:cNvSpPr>
            <a:spLocks noGrp="1"/>
          </p:cNvSpPr>
          <p:nvPr>
            <p:ph idx="1"/>
          </p:nvPr>
        </p:nvSpPr>
        <p:spPr>
          <a:xfrm>
            <a:off x="648931" y="2438400"/>
            <a:ext cx="3505494" cy="3785419"/>
          </a:xfrm>
        </p:spPr>
        <p:txBody>
          <a:bodyPr>
            <a:normAutofit/>
          </a:bodyPr>
          <a:lstStyle/>
          <a:p>
            <a:r>
              <a:rPr lang="en-US" sz="2000" b="1" i="0">
                <a:effectLst/>
                <a:latin typeface="arial" panose="020B0604020202020204" pitchFamily="34" charset="0"/>
              </a:rPr>
              <a:t>Spring, hydraulic, telescopic, mono or dual shock suspensions</a:t>
            </a:r>
            <a:r>
              <a:rPr lang="en-US" sz="2000" b="0" i="0">
                <a:effectLst/>
                <a:latin typeface="arial" panose="020B0604020202020204" pitchFamily="34" charset="0"/>
              </a:rPr>
              <a:t> are a few to name. The Indian market offers a vast range of scooters, each with a different combination of front and rear suspensions. Ultimately, it is the choice of the rider as to which suspension suits the best.</a:t>
            </a:r>
            <a:endParaRPr lang="en-IN" sz="2000"/>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agram&#10;&#10;Description automatically generated">
            <a:extLst>
              <a:ext uri="{FF2B5EF4-FFF2-40B4-BE49-F238E27FC236}">
                <a16:creationId xmlns:a16="http://schemas.microsoft.com/office/drawing/2014/main" id="{7A6B9DE4-DA85-423A-9499-F1509CEBBD09}"/>
              </a:ext>
            </a:extLst>
          </p:cNvPr>
          <p:cNvPicPr>
            <a:picLocks noChangeAspect="1"/>
          </p:cNvPicPr>
          <p:nvPr/>
        </p:nvPicPr>
        <p:blipFill>
          <a:blip r:embed="rId2"/>
          <a:stretch>
            <a:fillRect/>
          </a:stretch>
        </p:blipFill>
        <p:spPr>
          <a:xfrm>
            <a:off x="5679461" y="807593"/>
            <a:ext cx="5472133" cy="5239568"/>
          </a:xfrm>
          <a:prstGeom prst="rect">
            <a:avLst/>
          </a:prstGeom>
          <a:effectLst/>
        </p:spPr>
      </p:pic>
    </p:spTree>
    <p:extLst>
      <p:ext uri="{BB962C8B-B14F-4D97-AF65-F5344CB8AC3E}">
        <p14:creationId xmlns:p14="http://schemas.microsoft.com/office/powerpoint/2010/main" val="2142515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E2651-F444-43E8-8895-6C094B419809}"/>
              </a:ext>
            </a:extLst>
          </p:cNvPr>
          <p:cNvSpPr>
            <a:spLocks noGrp="1"/>
          </p:cNvSpPr>
          <p:nvPr>
            <p:ph type="title"/>
          </p:nvPr>
        </p:nvSpPr>
        <p:spPr>
          <a:xfrm>
            <a:off x="5214579" y="629266"/>
            <a:ext cx="6422849" cy="1676603"/>
          </a:xfrm>
        </p:spPr>
        <p:txBody>
          <a:bodyPr>
            <a:normAutofit/>
          </a:bodyPr>
          <a:lstStyle/>
          <a:p>
            <a:r>
              <a:rPr lang="en-US" dirty="0"/>
              <a:t>Innovations</a:t>
            </a:r>
            <a:endParaRPr lang="en-IN" dirty="0"/>
          </a:p>
        </p:txBody>
      </p:sp>
      <p:sp>
        <p:nvSpPr>
          <p:cNvPr id="25" name="Rectangle 10">
            <a:extLst>
              <a:ext uri="{FF2B5EF4-FFF2-40B4-BE49-F238E27FC236}">
                <a16:creationId xmlns:a16="http://schemas.microsoft.com/office/drawing/2014/main" id="{8E20FA99-AAAC-4AF3-9FAE-707420324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solidFill>
            <a:srgbClr val="3B5F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ounded Rectangle 9">
            <a:extLst>
              <a:ext uri="{FF2B5EF4-FFF2-40B4-BE49-F238E27FC236}">
                <a16:creationId xmlns:a16="http://schemas.microsoft.com/office/drawing/2014/main" id="{9573BE85-6043-4C3A-A7DD-483A0A5FB7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632" y="559407"/>
            <a:ext cx="366674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33679F5-0E52-4AA4-839A-6A85C1DA2395}"/>
              </a:ext>
            </a:extLst>
          </p:cNvPr>
          <p:cNvPicPr>
            <a:picLocks noChangeAspect="1"/>
          </p:cNvPicPr>
          <p:nvPr/>
        </p:nvPicPr>
        <p:blipFill>
          <a:blip r:embed="rId2"/>
          <a:stretch>
            <a:fillRect/>
          </a:stretch>
        </p:blipFill>
        <p:spPr>
          <a:xfrm>
            <a:off x="761364" y="2271498"/>
            <a:ext cx="3113280" cy="2315003"/>
          </a:xfrm>
          <a:prstGeom prst="rect">
            <a:avLst/>
          </a:prstGeom>
          <a:effectLst/>
        </p:spPr>
      </p:pic>
      <p:sp>
        <p:nvSpPr>
          <p:cNvPr id="3" name="Content Placeholder 2">
            <a:extLst>
              <a:ext uri="{FF2B5EF4-FFF2-40B4-BE49-F238E27FC236}">
                <a16:creationId xmlns:a16="http://schemas.microsoft.com/office/drawing/2014/main" id="{058AE7BD-D6B1-46D4-AB02-B6032F8220FF}"/>
              </a:ext>
            </a:extLst>
          </p:cNvPr>
          <p:cNvSpPr>
            <a:spLocks noGrp="1"/>
          </p:cNvSpPr>
          <p:nvPr>
            <p:ph idx="1"/>
          </p:nvPr>
        </p:nvSpPr>
        <p:spPr>
          <a:xfrm>
            <a:off x="5214581" y="1905000"/>
            <a:ext cx="6422848" cy="4318819"/>
          </a:xfrm>
        </p:spPr>
        <p:txBody>
          <a:bodyPr>
            <a:noAutofit/>
          </a:bodyPr>
          <a:lstStyle/>
          <a:p>
            <a:r>
              <a:rPr lang="en-US" sz="1400" b="0" i="0" dirty="0">
                <a:effectLst/>
                <a:latin typeface="Times New Roman" panose="02020603050405020304" pitchFamily="18" charset="0"/>
                <a:cs typeface="Times New Roman" panose="02020603050405020304" pitchFamily="18" charset="0"/>
              </a:rPr>
              <a:t>In an ongoing endeavor to control ride height several teams have come up with a passive system which meets the FIA’s regulations: Namely the Front and Rear Inter-Connected (FRIC) system.</a:t>
            </a:r>
          </a:p>
          <a:p>
            <a:r>
              <a:rPr lang="en-US" sz="1400" b="0" i="0" dirty="0">
                <a:effectLst/>
                <a:latin typeface="Times New Roman" panose="02020603050405020304" pitchFamily="18" charset="0"/>
                <a:cs typeface="Times New Roman" panose="02020603050405020304" pitchFamily="18" charset="0"/>
              </a:rPr>
              <a:t>Although details are closely guarded it is believed the FRIC system, with the hydraulic actuator (lower arrow) housed in the sidepod, displaces hydraulic fluid (the upper red arrow shows the fluid reservoir) from one end of the car to the other in order to maintain a constant ride height and aerodynamic balance.</a:t>
            </a:r>
            <a:endParaRPr lang="en-US" sz="1400" dirty="0">
              <a:latin typeface="Times New Roman" panose="02020603050405020304" pitchFamily="18" charset="0"/>
              <a:cs typeface="Times New Roman" panose="02020603050405020304" pitchFamily="18" charset="0"/>
            </a:endParaRPr>
          </a:p>
          <a:p>
            <a:r>
              <a:rPr lang="en-US" sz="1400" b="0" i="0" dirty="0">
                <a:effectLst/>
                <a:latin typeface="Times New Roman" panose="02020603050405020304" pitchFamily="18" charset="0"/>
                <a:cs typeface="Times New Roman" panose="02020603050405020304" pitchFamily="18" charset="0"/>
              </a:rPr>
              <a:t>Ride height is not the only dynamic that influences the performance of modern race cars: The quest to dampen out vibrations and harmonics set up by the movement of the wheel and the spring’s reaction to this is also ongoing.</a:t>
            </a:r>
          </a:p>
          <a:p>
            <a:pPr marL="0" indent="0">
              <a:buNone/>
            </a:pP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r>
              <a:rPr lang="en-US" sz="1400" b="0" i="0" dirty="0">
                <a:effectLst/>
                <a:latin typeface="Times New Roman" panose="02020603050405020304" pitchFamily="18" charset="0"/>
                <a:cs typeface="Times New Roman" panose="02020603050405020304" pitchFamily="18" charset="0"/>
              </a:rPr>
              <a:t>Suspension system development is not only about improving ride and handling. With legislation forcing reductions in emissions and fuel consumption vehicles are becoming lighter, and although this has many benefits, the reduction in sprung mass means that to maintain acceptable levels of performance </a:t>
            </a:r>
            <a:r>
              <a:rPr lang="en-US" sz="1400" b="0" i="0" dirty="0" err="1">
                <a:effectLst/>
                <a:latin typeface="Times New Roman" panose="02020603050405020304" pitchFamily="18" charset="0"/>
                <a:cs typeface="Times New Roman" panose="02020603050405020304" pitchFamily="18" charset="0"/>
              </a:rPr>
              <a:t>unsprung</a:t>
            </a:r>
            <a:r>
              <a:rPr lang="en-US" sz="1400" b="0" i="0" dirty="0">
                <a:effectLst/>
                <a:latin typeface="Times New Roman" panose="02020603050405020304" pitchFamily="18" charset="0"/>
                <a:cs typeface="Times New Roman" panose="02020603050405020304" pitchFamily="18" charset="0"/>
              </a:rPr>
              <a:t> mass also needs to be trimmed.</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3668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2FD20-204A-4D4C-A0AD-104B9C92ED7B}"/>
              </a:ext>
            </a:extLst>
          </p:cNvPr>
          <p:cNvSpPr>
            <a:spLocks noGrp="1"/>
          </p:cNvSpPr>
          <p:nvPr>
            <p:ph type="title"/>
          </p:nvPr>
        </p:nvSpPr>
        <p:spPr/>
        <p:txBody>
          <a:bodyPr/>
          <a:lstStyle/>
          <a:p>
            <a:endParaRPr lang="en-IN"/>
          </a:p>
        </p:txBody>
      </p:sp>
      <p:graphicFrame>
        <p:nvGraphicFramePr>
          <p:cNvPr id="5" name="Content Placeholder 2">
            <a:extLst>
              <a:ext uri="{FF2B5EF4-FFF2-40B4-BE49-F238E27FC236}">
                <a16:creationId xmlns:a16="http://schemas.microsoft.com/office/drawing/2014/main" id="{5634B9E4-7C1E-AF37-2BD1-984D71DF6B9E}"/>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014852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6A0F90B6-FAEC-4414-90A7-80B9EE0894EA}"/>
              </a:ext>
            </a:extLst>
          </p:cNvPr>
          <p:cNvSpPr>
            <a:spLocks noGrp="1"/>
          </p:cNvSpPr>
          <p:nvPr>
            <p:ph type="ctrTitle"/>
          </p:nvPr>
        </p:nvSpPr>
        <p:spPr>
          <a:xfrm>
            <a:off x="823442" y="921715"/>
            <a:ext cx="5163022" cy="2635993"/>
          </a:xfrm>
        </p:spPr>
        <p:txBody>
          <a:bodyPr anchor="b">
            <a:normAutofit/>
          </a:bodyPr>
          <a:lstStyle/>
          <a:p>
            <a:pPr algn="l"/>
            <a:r>
              <a:rPr lang="en-US" sz="4800" dirty="0"/>
              <a:t>THANK YOU SIR</a:t>
            </a:r>
            <a:endParaRPr lang="en-IN" sz="4800" dirty="0"/>
          </a:p>
        </p:txBody>
      </p:sp>
      <p:sp>
        <p:nvSpPr>
          <p:cNvPr id="14" name="Rectangle 13">
            <a:extLst>
              <a:ext uri="{FF2B5EF4-FFF2-40B4-BE49-F238E27FC236}">
                <a16:creationId xmlns:a16="http://schemas.microsoft.com/office/drawing/2014/main" id="{BC05CA36-AD6A-4ABF-9A05-52E5A143D2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022214"/>
            <a:ext cx="12192000" cy="2835786"/>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4331EE8-85A4-4588-8D9E-70E534D47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4022220"/>
            <a:ext cx="8153398" cy="2835780"/>
          </a:xfrm>
          <a:prstGeom prst="rect">
            <a:avLst/>
          </a:prstGeom>
          <a:gradFill>
            <a:gsLst>
              <a:gs pos="0">
                <a:srgbClr val="000000">
                  <a:alpha val="63000"/>
                </a:srgbClr>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9D6C862-61CC-4B46-8080-96583D653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022219"/>
            <a:ext cx="12253472" cy="2835781"/>
          </a:xfrm>
          <a:prstGeom prst="rect">
            <a:avLst/>
          </a:prstGeom>
          <a:gradFill>
            <a:gsLst>
              <a:gs pos="39000">
                <a:schemeClr val="accent1">
                  <a:lumMod val="50000"/>
                  <a:alpha val="0"/>
                </a:schemeClr>
              </a:gs>
              <a:gs pos="100000">
                <a:srgbClr val="000000">
                  <a:alpha val="72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descr="Handshake">
            <a:extLst>
              <a:ext uri="{FF2B5EF4-FFF2-40B4-BE49-F238E27FC236}">
                <a16:creationId xmlns:a16="http://schemas.microsoft.com/office/drawing/2014/main" id="{5DCB6BBE-D3DE-E3D1-D708-70ED000CFDF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73907" y="658489"/>
            <a:ext cx="5163022" cy="5163022"/>
          </a:xfrm>
          <a:prstGeom prst="rect">
            <a:avLst/>
          </a:prstGeom>
        </p:spPr>
      </p:pic>
      <p:sp>
        <p:nvSpPr>
          <p:cNvPr id="20" name="Rectangle 19">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0797"/>
            <a:ext cx="12191998" cy="457203"/>
          </a:xfrm>
          <a:prstGeom prst="rect">
            <a:avLst/>
          </a:prstGeom>
          <a:gradFill>
            <a:gsLst>
              <a:gs pos="0">
                <a:srgbClr val="000000">
                  <a:alpha val="43000"/>
                </a:srgbClr>
              </a:gs>
              <a:gs pos="79000">
                <a:schemeClr val="accent1">
                  <a:lumMod val="75000"/>
                  <a:alpha val="22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2057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9"/>
                                        </p:tgtEl>
                                        <p:attrNameLst>
                                          <p:attrName>style.visibility</p:attrName>
                                        </p:attrNameLst>
                                      </p:cBhvr>
                                      <p:to>
                                        <p:strVal val="visible"/>
                                      </p:to>
                                    </p:set>
                                    <p:animEffect transition="in" filter="fade">
                                      <p:cBhvr>
                                        <p:cTn id="7" dur="700"/>
                                        <p:tgtEl>
                                          <p:spTgt spid="9"/>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4"/>
                                        </p:tgtEl>
                                        <p:attrNameLst>
                                          <p:attrName>style.visibility</p:attrName>
                                        </p:attrNameLst>
                                      </p:cBhvr>
                                      <p:to>
                                        <p:strVal val="visible"/>
                                      </p:to>
                                    </p:set>
                                    <p:animEffect transition="in" filter="fade">
                                      <p:cBhvr>
                                        <p:cTn id="10"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EFAC47-8152-455E-9F58-7503D33366F0}"/>
              </a:ext>
            </a:extLst>
          </p:cNvPr>
          <p:cNvSpPr>
            <a:spLocks noGrp="1"/>
          </p:cNvSpPr>
          <p:nvPr>
            <p:ph type="title"/>
          </p:nvPr>
        </p:nvSpPr>
        <p:spPr>
          <a:xfrm>
            <a:off x="640080" y="325369"/>
            <a:ext cx="4368602" cy="1956841"/>
          </a:xfrm>
        </p:spPr>
        <p:txBody>
          <a:bodyPr anchor="b">
            <a:normAutofit/>
          </a:bodyPr>
          <a:lstStyle/>
          <a:p>
            <a:r>
              <a:rPr lang="en-IN" sz="4200" i="0">
                <a:effectLst/>
                <a:latin typeface="Arial Black" panose="020B0A04020102020204" pitchFamily="34" charset="0"/>
                <a:cs typeface="Aharoni" panose="02010803020104030203" pitchFamily="2" charset="-79"/>
              </a:rPr>
              <a:t>What Is Suspension ?</a:t>
            </a:r>
          </a:p>
        </p:txBody>
      </p:sp>
      <p:sp>
        <p:nvSpPr>
          <p:cNvPr id="1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856C982-1013-4DFF-B41C-DA100262400B}"/>
              </a:ext>
            </a:extLst>
          </p:cNvPr>
          <p:cNvSpPr>
            <a:spLocks noGrp="1"/>
          </p:cNvSpPr>
          <p:nvPr>
            <p:ph idx="1"/>
          </p:nvPr>
        </p:nvSpPr>
        <p:spPr>
          <a:xfrm>
            <a:off x="640080" y="2872899"/>
            <a:ext cx="4243589" cy="3320668"/>
          </a:xfrm>
        </p:spPr>
        <p:txBody>
          <a:bodyPr>
            <a:normAutofit/>
          </a:bodyPr>
          <a:lstStyle/>
          <a:p>
            <a:r>
              <a:rPr lang="en-US" sz="2000" b="0" i="0">
                <a:effectLst/>
              </a:rPr>
              <a:t>Suspension in the automotive industry is a system of shocks, springs, uprights and arms that together keep a vehicle suspended above ground on its wheels. </a:t>
            </a:r>
          </a:p>
          <a:p>
            <a:pPr eaLnBrk="1" hangingPunct="1"/>
            <a:r>
              <a:rPr lang="en-US" altLang="en-US" sz="2000"/>
              <a:t>Serve a dual purpose – contributing to the car's handling and braking.</a:t>
            </a:r>
          </a:p>
          <a:p>
            <a:pPr eaLnBrk="1" hangingPunct="1"/>
            <a:r>
              <a:rPr lang="en-US" altLang="en-US" sz="2000"/>
              <a:t>Protects the vehicle itself and any cargo or luggage from damage and wear</a:t>
            </a:r>
          </a:p>
          <a:p>
            <a:pPr marL="0" indent="0">
              <a:buNone/>
            </a:pPr>
            <a:endParaRPr lang="en-IN" sz="2000"/>
          </a:p>
        </p:txBody>
      </p:sp>
      <p:pic>
        <p:nvPicPr>
          <p:cNvPr id="4" name="Picture 3" descr="A close-up of a robot&#10;&#10;Description automatically generated with low confidence">
            <a:extLst>
              <a:ext uri="{FF2B5EF4-FFF2-40B4-BE49-F238E27FC236}">
                <a16:creationId xmlns:a16="http://schemas.microsoft.com/office/drawing/2014/main" id="{7350F7D8-3D28-4EDD-8611-C36DD658EAC6}"/>
              </a:ext>
            </a:extLst>
          </p:cNvPr>
          <p:cNvPicPr>
            <a:picLocks noChangeAspect="1"/>
          </p:cNvPicPr>
          <p:nvPr/>
        </p:nvPicPr>
        <p:blipFill rotWithShape="1">
          <a:blip r:embed="rId2"/>
          <a:srcRect l="24431" r="34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82809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ACE00-6F20-4F7A-827B-B3AB6759674C}"/>
              </a:ext>
            </a:extLst>
          </p:cNvPr>
          <p:cNvSpPr>
            <a:spLocks noGrp="1"/>
          </p:cNvSpPr>
          <p:nvPr>
            <p:ph type="title"/>
          </p:nvPr>
        </p:nvSpPr>
        <p:spPr>
          <a:xfrm>
            <a:off x="6289158" y="803325"/>
            <a:ext cx="5259707" cy="1325563"/>
          </a:xfrm>
        </p:spPr>
        <p:txBody>
          <a:bodyPr>
            <a:normAutofit/>
          </a:bodyPr>
          <a:lstStyle/>
          <a:p>
            <a:r>
              <a:rPr lang="en-US"/>
              <a:t>Components</a:t>
            </a:r>
            <a:endParaRPr lang="en-IN"/>
          </a:p>
        </p:txBody>
      </p:sp>
      <p:sp>
        <p:nvSpPr>
          <p:cNvPr id="15" name="Freeform: Shape 14">
            <a:extLst>
              <a:ext uri="{FF2B5EF4-FFF2-40B4-BE49-F238E27FC236}">
                <a16:creationId xmlns:a16="http://schemas.microsoft.com/office/drawing/2014/main" id="{357DD0D3-F869-46D0-944C-6EC60E19E3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36816" cy="5254922"/>
          </a:xfrm>
          <a:custGeom>
            <a:avLst/>
            <a:gdLst>
              <a:gd name="connsiteX0" fmla="*/ 0 w 6136816"/>
              <a:gd name="connsiteY0" fmla="*/ 0 h 5254922"/>
              <a:gd name="connsiteX1" fmla="*/ 6136816 w 6136816"/>
              <a:gd name="connsiteY1" fmla="*/ 0 h 5254922"/>
              <a:gd name="connsiteX2" fmla="*/ 6134892 w 6136816"/>
              <a:gd name="connsiteY2" fmla="*/ 111520 h 5254922"/>
              <a:gd name="connsiteX3" fmla="*/ 6066513 w 6136816"/>
              <a:gd name="connsiteY3" fmla="*/ 752995 h 5254922"/>
              <a:gd name="connsiteX4" fmla="*/ 140712 w 6136816"/>
              <a:gd name="connsiteY4" fmla="*/ 5219363 h 5254922"/>
              <a:gd name="connsiteX5" fmla="*/ 0 w 6136816"/>
              <a:gd name="connsiteY5" fmla="*/ 5199534 h 5254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6816" h="5254922">
                <a:moveTo>
                  <a:pt x="0" y="0"/>
                </a:moveTo>
                <a:lnTo>
                  <a:pt x="6136816" y="0"/>
                </a:lnTo>
                <a:lnTo>
                  <a:pt x="6134892" y="111520"/>
                </a:lnTo>
                <a:cubicBezTo>
                  <a:pt x="6124961" y="323936"/>
                  <a:pt x="6102367" y="538040"/>
                  <a:pt x="6066513" y="752995"/>
                </a:cubicBezTo>
                <a:cubicBezTo>
                  <a:pt x="5592281" y="3596146"/>
                  <a:pt x="2972232" y="5545369"/>
                  <a:pt x="140712" y="5219363"/>
                </a:cubicBezTo>
                <a:lnTo>
                  <a:pt x="0" y="5199534"/>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 name="Picture 3" descr="Diagram&#10;&#10;Description automatically generated">
            <a:extLst>
              <a:ext uri="{FF2B5EF4-FFF2-40B4-BE49-F238E27FC236}">
                <a16:creationId xmlns:a16="http://schemas.microsoft.com/office/drawing/2014/main" id="{080392D6-7E76-4588-ABDC-CB22A929A1D5}"/>
              </a:ext>
            </a:extLst>
          </p:cNvPr>
          <p:cNvPicPr>
            <a:picLocks noChangeAspect="1"/>
          </p:cNvPicPr>
          <p:nvPr/>
        </p:nvPicPr>
        <p:blipFill rotWithShape="1">
          <a:blip r:embed="rId2"/>
          <a:srcRect l="2440" r="24505" b="-1"/>
          <a:stretch/>
        </p:blipFill>
        <p:spPr>
          <a:xfrm>
            <a:off x="1" y="2"/>
            <a:ext cx="5863721" cy="4984915"/>
          </a:xfrm>
          <a:custGeom>
            <a:avLst/>
            <a:gdLst/>
            <a:ahLst/>
            <a:cxnLst/>
            <a:rect l="l" t="t" r="r" b="b"/>
            <a:pathLst>
              <a:path w="5863721" h="4984915">
                <a:moveTo>
                  <a:pt x="0" y="0"/>
                </a:moveTo>
                <a:lnTo>
                  <a:pt x="5863721" y="0"/>
                </a:lnTo>
                <a:lnTo>
                  <a:pt x="5844576" y="326138"/>
                </a:lnTo>
                <a:cubicBezTo>
                  <a:pt x="5833049" y="448313"/>
                  <a:pt x="5817094" y="570952"/>
                  <a:pt x="5796589" y="693884"/>
                </a:cubicBezTo>
                <a:cubicBezTo>
                  <a:pt x="5344573" y="3403845"/>
                  <a:pt x="2847261" y="5261756"/>
                  <a:pt x="148386" y="4951022"/>
                </a:cubicBezTo>
                <a:lnTo>
                  <a:pt x="0" y="4930112"/>
                </a:lnTo>
                <a:close/>
              </a:path>
            </a:pathLst>
          </a:custGeom>
        </p:spPr>
      </p:pic>
      <p:sp>
        <p:nvSpPr>
          <p:cNvPr id="3" name="Content Placeholder 2">
            <a:extLst>
              <a:ext uri="{FF2B5EF4-FFF2-40B4-BE49-F238E27FC236}">
                <a16:creationId xmlns:a16="http://schemas.microsoft.com/office/drawing/2014/main" id="{C336EC82-3A74-492C-AC56-AA0A98185ECF}"/>
              </a:ext>
            </a:extLst>
          </p:cNvPr>
          <p:cNvSpPr>
            <a:spLocks noGrp="1"/>
          </p:cNvSpPr>
          <p:nvPr>
            <p:ph idx="1"/>
          </p:nvPr>
        </p:nvSpPr>
        <p:spPr>
          <a:xfrm>
            <a:off x="5863722" y="2279017"/>
            <a:ext cx="5685150" cy="4032135"/>
          </a:xfrm>
        </p:spPr>
        <p:txBody>
          <a:bodyPr anchor="t">
            <a:normAutofit lnSpcReduction="10000"/>
          </a:bodyPr>
          <a:lstStyle/>
          <a:p>
            <a:r>
              <a:rPr lang="en-US" sz="1600" b="0" i="0" dirty="0">
                <a:effectLst/>
              </a:rPr>
              <a:t>A suspension system is usually made up of the following components:</a:t>
            </a:r>
          </a:p>
          <a:p>
            <a:pPr>
              <a:buFont typeface="Arial" panose="020B0604020202020204" pitchFamily="34" charset="0"/>
              <a:buChar char="•"/>
            </a:pPr>
            <a:r>
              <a:rPr lang="en-US" sz="1600" b="0" i="0" dirty="0">
                <a:effectLst/>
              </a:rPr>
              <a:t>Spring – This can come in many forms</a:t>
            </a:r>
          </a:p>
          <a:p>
            <a:pPr>
              <a:buFont typeface="Arial" panose="020B0604020202020204" pitchFamily="34" charset="0"/>
              <a:buChar char="•"/>
            </a:pPr>
            <a:r>
              <a:rPr lang="en-US" sz="1600" b="0" i="0" dirty="0">
                <a:effectLst/>
              </a:rPr>
              <a:t>Damper– There are many variations to choose from</a:t>
            </a:r>
          </a:p>
          <a:p>
            <a:pPr>
              <a:buFont typeface="Arial" panose="020B0604020202020204" pitchFamily="34" charset="0"/>
              <a:buChar char="•"/>
            </a:pPr>
            <a:r>
              <a:rPr lang="en-US" sz="1600" b="0" i="0" dirty="0">
                <a:effectLst/>
              </a:rPr>
              <a:t>Suspension Arms – The positioning and mounting of the arms determine the geometry of the vehicle.</a:t>
            </a:r>
          </a:p>
          <a:p>
            <a:pPr>
              <a:buFont typeface="Arial" panose="020B0604020202020204" pitchFamily="34" charset="0"/>
              <a:buChar char="•"/>
            </a:pPr>
            <a:r>
              <a:rPr lang="en-US" sz="1600" b="0" i="0" dirty="0">
                <a:effectLst/>
              </a:rPr>
              <a:t>Upright or Hub – This part mounts the wheel and brakes to the suspension and is the point that all the suspension arms mount to.</a:t>
            </a:r>
          </a:p>
          <a:p>
            <a:pPr>
              <a:buFont typeface="Arial" panose="020B0604020202020204" pitchFamily="34" charset="0"/>
              <a:buChar char="•"/>
            </a:pPr>
            <a:r>
              <a:rPr lang="en-US" sz="1600" b="0" i="0" dirty="0">
                <a:effectLst/>
              </a:rPr>
              <a:t>Wheel – The wheel bolts to the upright and connects the Tyre to the hub. They come in various diameters, offsets and PCDs (the number of bolt holes and the distance between their center's)</a:t>
            </a:r>
          </a:p>
          <a:p>
            <a:pPr>
              <a:buFont typeface="Arial" panose="020B0604020202020204" pitchFamily="34" charset="0"/>
              <a:buChar char="•"/>
            </a:pPr>
            <a:r>
              <a:rPr lang="en-US" sz="1600" b="0" i="0" dirty="0">
                <a:effectLst/>
              </a:rPr>
              <a:t>Tyre – The Tyre is the only point of contact with the ground and is responsible for the grip of the vehicle.</a:t>
            </a:r>
          </a:p>
          <a:p>
            <a:endParaRPr lang="en-IN" sz="1400" dirty="0"/>
          </a:p>
        </p:txBody>
      </p:sp>
    </p:spTree>
    <p:extLst>
      <p:ext uri="{BB962C8B-B14F-4D97-AF65-F5344CB8AC3E}">
        <p14:creationId xmlns:p14="http://schemas.microsoft.com/office/powerpoint/2010/main" val="155808749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36F400F-DF28-43BC-8D8E-4929793B39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5C19FD-2DAB-43E1-95A0-F00A4B09984F}"/>
              </a:ext>
            </a:extLst>
          </p:cNvPr>
          <p:cNvSpPr>
            <a:spLocks noGrp="1"/>
          </p:cNvSpPr>
          <p:nvPr>
            <p:ph type="title"/>
          </p:nvPr>
        </p:nvSpPr>
        <p:spPr>
          <a:xfrm>
            <a:off x="838200" y="668377"/>
            <a:ext cx="10515600" cy="1325563"/>
          </a:xfrm>
        </p:spPr>
        <p:txBody>
          <a:bodyPr vert="horz" lIns="91440" tIns="45720" rIns="91440" bIns="45720" rtlCol="0" anchor="ctr">
            <a:normAutofit/>
          </a:bodyPr>
          <a:lstStyle/>
          <a:p>
            <a:r>
              <a:rPr lang="en-US" b="0" i="0" kern="1200">
                <a:solidFill>
                  <a:schemeClr val="tx1"/>
                </a:solidFill>
                <a:effectLst/>
                <a:latin typeface="+mj-lt"/>
                <a:ea typeface="+mj-ea"/>
                <a:cs typeface="+mj-cs"/>
              </a:rPr>
              <a:t>Functions</a:t>
            </a:r>
            <a:endParaRPr lang="en-US" kern="120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8A981BA9-88FA-4A0E-B845-F4391808E56A}"/>
              </a:ext>
            </a:extLst>
          </p:cNvPr>
          <p:cNvSpPr>
            <a:spLocks noGrp="1"/>
          </p:cNvSpPr>
          <p:nvPr>
            <p:ph idx="1"/>
          </p:nvPr>
        </p:nvSpPr>
        <p:spPr>
          <a:xfrm>
            <a:off x="838200" y="2177456"/>
            <a:ext cx="5097780" cy="3795748"/>
          </a:xfrm>
        </p:spPr>
        <p:txBody>
          <a:bodyPr vert="horz" lIns="91440" tIns="45720" rIns="91440" bIns="45720" rtlCol="0">
            <a:normAutofit/>
          </a:bodyPr>
          <a:lstStyle/>
          <a:p>
            <a:r>
              <a:rPr lang="en-US" sz="1400" b="0" i="0" dirty="0">
                <a:effectLst/>
              </a:rPr>
              <a:t>A suspension system in an automobile serves the following functions:</a:t>
            </a:r>
          </a:p>
          <a:p>
            <a:r>
              <a:rPr lang="en-US" sz="1400" b="0" i="0" dirty="0">
                <a:effectLst/>
              </a:rPr>
              <a:t>Shock forces are reduced as much as possible</a:t>
            </a:r>
          </a:p>
          <a:p>
            <a:r>
              <a:rPr lang="en-US" sz="1400" b="0" i="0" dirty="0">
                <a:effectLst/>
              </a:rPr>
              <a:t>Maintain the proper ride height of your car</a:t>
            </a:r>
          </a:p>
          <a:p>
            <a:r>
              <a:rPr lang="en-US" sz="1400" b="0" i="0" dirty="0">
                <a:effectLst/>
              </a:rPr>
              <a:t>Maintain proper alignment of the wheels</a:t>
            </a:r>
          </a:p>
          <a:p>
            <a:r>
              <a:rPr lang="en-US" sz="1400" b="0" i="0" dirty="0">
                <a:effectLst/>
              </a:rPr>
              <a:t>Serve as weight support for the vehicle</a:t>
            </a:r>
          </a:p>
          <a:p>
            <a:r>
              <a:rPr lang="en-US" sz="1400" b="0" i="0" dirty="0">
                <a:effectLst/>
              </a:rPr>
              <a:t>Maintain tire contact with the road</a:t>
            </a:r>
          </a:p>
          <a:p>
            <a:r>
              <a:rPr lang="en-US" sz="1400" b="0" i="0" dirty="0">
                <a:effectLst/>
              </a:rPr>
              <a:t>Controls the vehicle’s travel direction.</a:t>
            </a:r>
          </a:p>
          <a:p>
            <a:r>
              <a:rPr lang="en-US" sz="1400" b="0" i="0" dirty="0">
                <a:effectLst/>
              </a:rPr>
              <a:t>To eliminate transmission to car component road shocks.</a:t>
            </a:r>
          </a:p>
          <a:p>
            <a:r>
              <a:rPr lang="en-US" sz="1400" b="0" i="0" dirty="0">
                <a:effectLst/>
              </a:rPr>
              <a:t>To maintain a solid grip on the road while driving, cornering, or braking.</a:t>
            </a:r>
          </a:p>
          <a:p>
            <a:r>
              <a:rPr lang="en-US" sz="1400" b="0" i="0" dirty="0">
                <a:effectLst/>
              </a:rPr>
              <a:t>To maintain the correct steering geometry.</a:t>
            </a:r>
          </a:p>
        </p:txBody>
      </p:sp>
      <p:sp>
        <p:nvSpPr>
          <p:cNvPr id="5" name="TextBox 4">
            <a:extLst>
              <a:ext uri="{FF2B5EF4-FFF2-40B4-BE49-F238E27FC236}">
                <a16:creationId xmlns:a16="http://schemas.microsoft.com/office/drawing/2014/main" id="{B9FAC892-1D38-4F54-BE58-0BF9937C43D4}"/>
              </a:ext>
            </a:extLst>
          </p:cNvPr>
          <p:cNvSpPr txBox="1"/>
          <p:nvPr/>
        </p:nvSpPr>
        <p:spPr>
          <a:xfrm>
            <a:off x="6256020" y="2177456"/>
            <a:ext cx="5097780" cy="3795748"/>
          </a:xfrm>
          <a:prstGeom prst="rect">
            <a:avLst/>
          </a:prstGeom>
        </p:spPr>
        <p:txBody>
          <a:bodyPr vert="horz" lIns="91440" tIns="45720" rIns="91440" bIns="45720" rtlCol="0">
            <a:noAutofit/>
          </a:bodyPr>
          <a:lstStyle/>
          <a:p>
            <a:pPr indent="-228600">
              <a:lnSpc>
                <a:spcPct val="90000"/>
              </a:lnSpc>
              <a:spcAft>
                <a:spcPts val="600"/>
              </a:spcAft>
              <a:buFont typeface="Arial" panose="020B0604020202020204" pitchFamily="34" charset="0"/>
              <a:buChar char="•"/>
            </a:pPr>
            <a:r>
              <a:rPr lang="en-US" sz="1400" dirty="0"/>
              <a:t>To achieve a specific body structure and height.</a:t>
            </a:r>
          </a:p>
          <a:p>
            <a:pPr indent="-228600">
              <a:lnSpc>
                <a:spcPct val="90000"/>
              </a:lnSpc>
              <a:spcAft>
                <a:spcPts val="600"/>
              </a:spcAft>
              <a:buFont typeface="Arial" panose="020B0604020202020204" pitchFamily="34" charset="0"/>
              <a:buChar char="•"/>
            </a:pPr>
            <a:r>
              <a:rPr lang="en-US" sz="1400" dirty="0"/>
              <a:t>Torque and braking reflexes must be resisted.</a:t>
            </a:r>
          </a:p>
          <a:p>
            <a:pPr indent="-228600">
              <a:lnSpc>
                <a:spcPct val="90000"/>
              </a:lnSpc>
              <a:spcAft>
                <a:spcPts val="600"/>
              </a:spcAft>
              <a:buFont typeface="Arial" panose="020B0604020202020204" pitchFamily="34" charset="0"/>
              <a:buChar char="•"/>
            </a:pPr>
            <a:r>
              <a:rPr lang="en-US" sz="1400" dirty="0"/>
              <a:t>Maintaining vehicle stability while traveling over uneven terrain or turning in order to reduce the tendency for rolling, pitching, or vertical movement.</a:t>
            </a:r>
          </a:p>
          <a:p>
            <a:pPr indent="-228600">
              <a:lnSpc>
                <a:spcPct val="90000"/>
              </a:lnSpc>
              <a:spcAft>
                <a:spcPts val="600"/>
              </a:spcAft>
              <a:buFont typeface="Arial" panose="020B0604020202020204" pitchFamily="34" charset="0"/>
              <a:buChar char="•"/>
            </a:pPr>
            <a:r>
              <a:rPr lang="en-US" sz="1400" dirty="0"/>
              <a:t>To protect passengers from road shocks and give a comfortable ride.</a:t>
            </a:r>
          </a:p>
          <a:p>
            <a:pPr indent="-228600">
              <a:lnSpc>
                <a:spcPct val="90000"/>
              </a:lnSpc>
              <a:spcAft>
                <a:spcPts val="600"/>
              </a:spcAft>
              <a:buFont typeface="Arial" panose="020B0604020202020204" pitchFamily="34" charset="0"/>
              <a:buChar char="•"/>
            </a:pPr>
            <a:r>
              <a:rPr lang="en-US" sz="1400" dirty="0"/>
              <a:t>To reduce the strains caused by road shocks on the motor vehicle’s mechanism and offer a cushioning effect.</a:t>
            </a:r>
          </a:p>
          <a:p>
            <a:pPr indent="-228600">
              <a:lnSpc>
                <a:spcPct val="90000"/>
              </a:lnSpc>
              <a:spcAft>
                <a:spcPts val="600"/>
              </a:spcAft>
              <a:buFont typeface="Arial" panose="020B0604020202020204" pitchFamily="34" charset="0"/>
              <a:buChar char="•"/>
            </a:pPr>
            <a:r>
              <a:rPr lang="en-US" sz="1400" dirty="0"/>
              <a:t>While traveling over tough, uneven terrain, keep the body absolutely level. The up and down movements of the wheels should be proportional to the movement of the body.</a:t>
            </a:r>
          </a:p>
          <a:p>
            <a:pPr indent="-228600">
              <a:lnSpc>
                <a:spcPct val="90000"/>
              </a:lnSpc>
              <a:spcAft>
                <a:spcPts val="600"/>
              </a:spcAft>
              <a:buFont typeface="Arial" panose="020B0604020202020204" pitchFamily="34" charset="0"/>
              <a:buChar char="•"/>
            </a:pPr>
            <a:r>
              <a:rPr lang="en-US" sz="1400" dirty="0"/>
              <a:t>To protect the vehicle’s structure from stress loading and vibration caused by road surface irregularities while maintaining its stability.</a:t>
            </a:r>
          </a:p>
          <a:p>
            <a:pPr indent="-228600">
              <a:lnSpc>
                <a:spcPct val="90000"/>
              </a:lnSpc>
              <a:spcAft>
                <a:spcPts val="600"/>
              </a:spcAft>
              <a:buFont typeface="Arial" panose="020B0604020202020204" pitchFamily="34" charset="0"/>
              <a:buChar char="•"/>
            </a:pPr>
            <a:r>
              <a:rPr lang="en-US" sz="1400" dirty="0"/>
              <a:t>To achieve the necessary height for body structure.</a:t>
            </a:r>
          </a:p>
          <a:p>
            <a:pPr indent="-228600">
              <a:lnSpc>
                <a:spcPct val="90000"/>
              </a:lnSpc>
              <a:spcAft>
                <a:spcPts val="600"/>
              </a:spcAft>
              <a:buFont typeface="Arial" panose="020B0604020202020204" pitchFamily="34" charset="0"/>
              <a:buChar char="•"/>
            </a:pPr>
            <a:r>
              <a:rPr lang="en-US" sz="1400" dirty="0"/>
              <a:t>To retain the right geometrical relationship between the body and the wheels, the body must be supported on the axles.</a:t>
            </a:r>
          </a:p>
        </p:txBody>
      </p:sp>
    </p:spTree>
    <p:extLst>
      <p:ext uri="{BB962C8B-B14F-4D97-AF65-F5344CB8AC3E}">
        <p14:creationId xmlns:p14="http://schemas.microsoft.com/office/powerpoint/2010/main" val="3565003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2833C7-1DA4-4DB5-9905-38B2831FFE4F}"/>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Suspension system - layout</a:t>
            </a:r>
          </a:p>
        </p:txBody>
      </p:sp>
      <p:pic>
        <p:nvPicPr>
          <p:cNvPr id="4" name="Content Placeholder 3" descr="clip_image002.jpg">
            <a:extLst>
              <a:ext uri="{FF2B5EF4-FFF2-40B4-BE49-F238E27FC236}">
                <a16:creationId xmlns:a16="http://schemas.microsoft.com/office/drawing/2014/main" id="{B7E392AA-C132-4478-B3DE-CEBDD68E4F5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77316" y="918976"/>
            <a:ext cx="6780700" cy="5017718"/>
          </a:xfrm>
          <a:prstGeom prst="rect">
            <a:avLst/>
          </a:prstGeom>
        </p:spPr>
      </p:pic>
    </p:spTree>
    <p:extLst>
      <p:ext uri="{BB962C8B-B14F-4D97-AF65-F5344CB8AC3E}">
        <p14:creationId xmlns:p14="http://schemas.microsoft.com/office/powerpoint/2010/main" val="22111219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2D47B0-4D2A-452A-87B8-D2CBEAC35672}"/>
              </a:ext>
            </a:extLst>
          </p:cNvPr>
          <p:cNvSpPr>
            <a:spLocks noGrp="1"/>
          </p:cNvSpPr>
          <p:nvPr>
            <p:ph type="title"/>
          </p:nvPr>
        </p:nvSpPr>
        <p:spPr>
          <a:xfrm>
            <a:off x="572493" y="238539"/>
            <a:ext cx="11018520" cy="1434415"/>
          </a:xfrm>
        </p:spPr>
        <p:txBody>
          <a:bodyPr anchor="b">
            <a:normAutofit/>
          </a:bodyPr>
          <a:lstStyle/>
          <a:p>
            <a:r>
              <a:rPr lang="en-IN" sz="4600" b="1" i="0" dirty="0">
                <a:effectLst/>
                <a:latin typeface="Roboto Condensed" panose="02000000000000000000" pitchFamily="2" charset="0"/>
              </a:rPr>
              <a:t>The Purpose of Suspension</a:t>
            </a:r>
            <a:endParaRPr lang="en-IN" sz="4600" dirty="0"/>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5268952-0747-47A1-98FB-F8D5866BAF00}"/>
              </a:ext>
            </a:extLst>
          </p:cNvPr>
          <p:cNvSpPr>
            <a:spLocks noGrp="1"/>
          </p:cNvSpPr>
          <p:nvPr>
            <p:ph idx="1"/>
          </p:nvPr>
        </p:nvSpPr>
        <p:spPr>
          <a:xfrm>
            <a:off x="572493" y="2071316"/>
            <a:ext cx="6713552" cy="4293266"/>
          </a:xfrm>
        </p:spPr>
        <p:txBody>
          <a:bodyPr anchor="t">
            <a:normAutofit/>
          </a:bodyPr>
          <a:lstStyle/>
          <a:p>
            <a:r>
              <a:rPr lang="en-US" sz="1500" b="0" i="0" dirty="0">
                <a:effectLst/>
                <a:latin typeface="Times New Roman" panose="02020603050405020304" pitchFamily="18" charset="0"/>
                <a:cs typeface="Times New Roman" panose="02020603050405020304" pitchFamily="18" charset="0"/>
              </a:rPr>
              <a:t>Suspension within the motorsport and automobile industry serves two main purposes, both of which are fundamental to make a car or vehicle travel as fast as possible, particularly through corners.</a:t>
            </a:r>
          </a:p>
          <a:p>
            <a:r>
              <a:rPr lang="en-US" sz="1500" b="0" i="0" dirty="0">
                <a:effectLst/>
                <a:latin typeface="Times New Roman" panose="02020603050405020304" pitchFamily="18" charset="0"/>
                <a:cs typeface="Times New Roman" panose="02020603050405020304" pitchFamily="18" charset="0"/>
              </a:rPr>
              <a:t>The first purpose of suspension is to always keep the </a:t>
            </a:r>
            <a:r>
              <a:rPr lang="en-US" sz="1500" b="0" i="0" dirty="0" err="1">
                <a:effectLst/>
                <a:latin typeface="Times New Roman" panose="02020603050405020304" pitchFamily="18" charset="0"/>
                <a:cs typeface="Times New Roman" panose="02020603050405020304" pitchFamily="18" charset="0"/>
              </a:rPr>
              <a:t>tyre</a:t>
            </a:r>
            <a:r>
              <a:rPr lang="en-US" sz="1500" b="0" i="0" dirty="0">
                <a:effectLst/>
                <a:latin typeface="Times New Roman" panose="02020603050405020304" pitchFamily="18" charset="0"/>
                <a:cs typeface="Times New Roman" panose="02020603050405020304" pitchFamily="18" charset="0"/>
              </a:rPr>
              <a:t> in contact with the ground and to overcome and absorb any disturbances from uneven ground, cornering forces and acceleration/braking forces. </a:t>
            </a:r>
          </a:p>
          <a:p>
            <a:r>
              <a:rPr lang="en-US" sz="1500" b="0" i="0" dirty="0">
                <a:effectLst/>
                <a:latin typeface="Times New Roman" panose="02020603050405020304" pitchFamily="18" charset="0"/>
                <a:cs typeface="Times New Roman" panose="02020603050405020304" pitchFamily="18" charset="0"/>
              </a:rPr>
              <a:t>Keeping the Tyre in contact with the ground always means that the maximum amount of grip is available, allowing the vehicle to corner and accelerate faster and brake harder, resulting in a much faster vehicle.</a:t>
            </a:r>
          </a:p>
          <a:p>
            <a:r>
              <a:rPr lang="en-US" sz="1500" b="0" i="0" dirty="0">
                <a:effectLst/>
                <a:latin typeface="Times New Roman" panose="02020603050405020304" pitchFamily="18" charset="0"/>
                <a:cs typeface="Times New Roman" panose="02020603050405020304" pitchFamily="18" charset="0"/>
              </a:rPr>
              <a:t>The other main purpose of suspension is to deliver accurate feedback to the driver so that they can feel exactly how the vehicle is turning and responding to their inputs.</a:t>
            </a:r>
          </a:p>
          <a:p>
            <a:r>
              <a:rPr lang="en-US" sz="1500" b="0" i="0" dirty="0">
                <a:effectLst/>
                <a:latin typeface="Times New Roman" panose="02020603050405020304" pitchFamily="18" charset="0"/>
                <a:cs typeface="Times New Roman" panose="02020603050405020304" pitchFamily="18" charset="0"/>
              </a:rPr>
              <a:t> This feedback gives the driver confidence in their vehicle and allows them to push harder and drive even faster to the very limits of grip, which is the fastest possible point the vehicle can travel. </a:t>
            </a:r>
          </a:p>
          <a:p>
            <a:r>
              <a:rPr lang="en-US" sz="1500" b="0" i="0" dirty="0">
                <a:effectLst/>
                <a:latin typeface="Times New Roman" panose="02020603050405020304" pitchFamily="18" charset="0"/>
                <a:cs typeface="Times New Roman" panose="02020603050405020304" pitchFamily="18" charset="0"/>
              </a:rPr>
              <a:t>The feedback also makes the limit of grip clear and smooth, making it a safer line to ride for a good driver.</a:t>
            </a:r>
          </a:p>
          <a:p>
            <a:endParaRPr lang="en-IN" sz="1500" dirty="0"/>
          </a:p>
        </p:txBody>
      </p:sp>
      <p:pic>
        <p:nvPicPr>
          <p:cNvPr id="4" name="Picture 3">
            <a:extLst>
              <a:ext uri="{FF2B5EF4-FFF2-40B4-BE49-F238E27FC236}">
                <a16:creationId xmlns:a16="http://schemas.microsoft.com/office/drawing/2014/main" id="{56C61AC5-3526-4FB5-8738-51103F2311AD}"/>
              </a:ext>
            </a:extLst>
          </p:cNvPr>
          <p:cNvPicPr>
            <a:picLocks noChangeAspect="1"/>
          </p:cNvPicPr>
          <p:nvPr/>
        </p:nvPicPr>
        <p:blipFill rotWithShape="1">
          <a:blip r:embed="rId2"/>
          <a:srcRect l="20053" r="15731" b="2"/>
          <a:stretch/>
        </p:blipFill>
        <p:spPr>
          <a:xfrm>
            <a:off x="7675658" y="2093976"/>
            <a:ext cx="3941064" cy="4096512"/>
          </a:xfrm>
          <a:prstGeom prst="rect">
            <a:avLst/>
          </a:prstGeom>
        </p:spPr>
      </p:pic>
    </p:spTree>
    <p:extLst>
      <p:ext uri="{BB962C8B-B14F-4D97-AF65-F5344CB8AC3E}">
        <p14:creationId xmlns:p14="http://schemas.microsoft.com/office/powerpoint/2010/main" val="41341877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95B1FE1-5389-4440-BEA1-DF1CD6A7CA6B}"/>
              </a:ext>
            </a:extLst>
          </p:cNvPr>
          <p:cNvPicPr>
            <a:picLocks noChangeAspect="1"/>
          </p:cNvPicPr>
          <p:nvPr/>
        </p:nvPicPr>
        <p:blipFill rotWithShape="1">
          <a:blip r:embed="rId2">
            <a:alphaModFix amt="35000"/>
          </a:blip>
          <a:srcRect b="9639"/>
          <a:stretch/>
        </p:blipFill>
        <p:spPr>
          <a:xfrm>
            <a:off x="20" y="10"/>
            <a:ext cx="12191980" cy="6857990"/>
          </a:xfrm>
          <a:prstGeom prst="rect">
            <a:avLst/>
          </a:prstGeom>
        </p:spPr>
      </p:pic>
      <p:sp>
        <p:nvSpPr>
          <p:cNvPr id="2" name="Title 1">
            <a:extLst>
              <a:ext uri="{FF2B5EF4-FFF2-40B4-BE49-F238E27FC236}">
                <a16:creationId xmlns:a16="http://schemas.microsoft.com/office/drawing/2014/main" id="{D496C7C7-020F-4406-98C2-36C9B19EAE3B}"/>
              </a:ext>
            </a:extLst>
          </p:cNvPr>
          <p:cNvSpPr>
            <a:spLocks noGrp="1"/>
          </p:cNvSpPr>
          <p:nvPr>
            <p:ph type="title"/>
          </p:nvPr>
        </p:nvSpPr>
        <p:spPr>
          <a:xfrm>
            <a:off x="838200" y="365125"/>
            <a:ext cx="10515600" cy="1325563"/>
          </a:xfrm>
        </p:spPr>
        <p:txBody>
          <a:bodyPr>
            <a:normAutofit/>
          </a:bodyPr>
          <a:lstStyle/>
          <a:p>
            <a:r>
              <a:rPr lang="en-IN" b="0" i="0">
                <a:solidFill>
                  <a:srgbClr val="FFFFFF"/>
                </a:solidFill>
                <a:effectLst/>
                <a:latin typeface="Open Sans" panose="020B0606030504020204" pitchFamily="34" charset="0"/>
              </a:rPr>
              <a:t>Automotive Springs — the Backstory</a:t>
            </a:r>
            <a:endParaRPr lang="en-IN">
              <a:solidFill>
                <a:srgbClr val="FFFFFF"/>
              </a:solidFill>
            </a:endParaRPr>
          </a:p>
        </p:txBody>
      </p:sp>
      <p:sp>
        <p:nvSpPr>
          <p:cNvPr id="3" name="Content Placeholder 2">
            <a:extLst>
              <a:ext uri="{FF2B5EF4-FFF2-40B4-BE49-F238E27FC236}">
                <a16:creationId xmlns:a16="http://schemas.microsoft.com/office/drawing/2014/main" id="{EEB7FE38-8740-43AC-957D-B7B308600785}"/>
              </a:ext>
            </a:extLst>
          </p:cNvPr>
          <p:cNvSpPr>
            <a:spLocks noGrp="1"/>
          </p:cNvSpPr>
          <p:nvPr>
            <p:ph idx="1"/>
          </p:nvPr>
        </p:nvSpPr>
        <p:spPr>
          <a:xfrm>
            <a:off x="838200" y="1825625"/>
            <a:ext cx="10515600" cy="4351338"/>
          </a:xfrm>
        </p:spPr>
        <p:txBody>
          <a:bodyPr>
            <a:normAutofit/>
          </a:bodyPr>
          <a:lstStyle/>
          <a:p>
            <a:pPr fontAlgn="base"/>
            <a:r>
              <a:rPr lang="en-US" sz="1500" b="0" i="0">
                <a:solidFill>
                  <a:srgbClr val="FFFFFF"/>
                </a:solidFill>
                <a:effectLst/>
                <a:latin typeface="Times New Roman" panose="02020603050405020304" pitchFamily="18" charset="0"/>
                <a:ea typeface="Tahoma" panose="020B0604030504040204" pitchFamily="34" charset="0"/>
                <a:cs typeface="Times New Roman" panose="02020603050405020304" pitchFamily="18" charset="0"/>
              </a:rPr>
              <a:t>The modern automobile suspension system was developed in 1904. Automobile suspension was quickly upgraded in 1906 when front coil springs were mounted on a flexible, hickory axle that dampened spring bounce.</a:t>
            </a:r>
          </a:p>
          <a:p>
            <a:pPr fontAlgn="base"/>
            <a:r>
              <a:rPr lang="en-US" sz="1500" b="0" i="0">
                <a:solidFill>
                  <a:srgbClr val="FFFFFF"/>
                </a:solidFill>
                <a:effectLst/>
                <a:latin typeface="Times New Roman" panose="02020603050405020304" pitchFamily="18" charset="0"/>
                <a:ea typeface="Tahoma" panose="020B0604030504040204" pitchFamily="34" charset="0"/>
                <a:cs typeface="Times New Roman" panose="02020603050405020304" pitchFamily="18" charset="0"/>
              </a:rPr>
              <a:t>Leaf springs were first used on carriages. In 1804, the stackable leaf spring was invented and used primarily in rear suspension systems.</a:t>
            </a:r>
          </a:p>
          <a:p>
            <a:pPr fontAlgn="base"/>
            <a:r>
              <a:rPr lang="en-US" sz="1500" b="0" i="0">
                <a:solidFill>
                  <a:srgbClr val="FFFFFF"/>
                </a:solidFill>
                <a:effectLst/>
                <a:latin typeface="Times New Roman" panose="02020603050405020304" pitchFamily="18" charset="0"/>
                <a:ea typeface="Tahoma" panose="020B0604030504040204" pitchFamily="34" charset="0"/>
                <a:cs typeface="Times New Roman" panose="02020603050405020304" pitchFamily="18" charset="0"/>
              </a:rPr>
              <a:t>Coil springs were first invented in 1763 and were experimented with further, but car makers stood behind leaf springs because leaf springs were less costly and could support varying weights by simply changing the roundness of the leaf spring.</a:t>
            </a:r>
          </a:p>
          <a:p>
            <a:pPr fontAlgn="base"/>
            <a:r>
              <a:rPr lang="en-US" sz="1500" b="0" i="0">
                <a:solidFill>
                  <a:srgbClr val="FFFFFF"/>
                </a:solidFill>
                <a:effectLst/>
                <a:latin typeface="Times New Roman" panose="02020603050405020304" pitchFamily="18" charset="0"/>
                <a:ea typeface="Tahoma" panose="020B0604030504040204" pitchFamily="34" charset="0"/>
                <a:cs typeface="Times New Roman" panose="02020603050405020304" pitchFamily="18" charset="0"/>
              </a:rPr>
              <a:t>In 1908, Henry Ford used leaf springs mounted on each axel as opposed to having one mounted to each wheel. Ford later discovered he could gain more strength by using vanadium steel in the Model T.</a:t>
            </a:r>
          </a:p>
          <a:p>
            <a:pPr fontAlgn="base"/>
            <a:endParaRPr lang="en-US" sz="1500" b="0" i="0">
              <a:solidFill>
                <a:srgbClr val="FFFFFF"/>
              </a:solidFill>
              <a:effectLst/>
              <a:latin typeface="Times New Roman" panose="02020603050405020304" pitchFamily="18" charset="0"/>
              <a:ea typeface="Tahoma" panose="020B0604030504040204" pitchFamily="34" charset="0"/>
              <a:cs typeface="Times New Roman" panose="02020603050405020304" pitchFamily="18" charset="0"/>
            </a:endParaRPr>
          </a:p>
          <a:p>
            <a:pPr fontAlgn="base"/>
            <a:r>
              <a:rPr lang="en-US" sz="1500" b="0" i="0">
                <a:solidFill>
                  <a:srgbClr val="FFFFFF"/>
                </a:solidFill>
                <a:effectLst/>
                <a:latin typeface="Times New Roman" panose="02020603050405020304" pitchFamily="18" charset="0"/>
                <a:cs typeface="Times New Roman" panose="02020603050405020304" pitchFamily="18" charset="0"/>
              </a:rPr>
              <a:t>Coil spring were not used in the front suspension again until 1934 when all the major auto makers reintroduced coil springs into the front suspension, this time with each wheel having its own, independent spring. Around the same time, cars also begin to use shock absorbers and low-pressure tires to further improve suspension systems and lessening spring bounce.</a:t>
            </a:r>
          </a:p>
          <a:p>
            <a:pPr fontAlgn="base"/>
            <a:r>
              <a:rPr lang="en-US" sz="1500" b="0" i="0">
                <a:solidFill>
                  <a:srgbClr val="FFFFFF"/>
                </a:solidFill>
                <a:effectLst/>
                <a:latin typeface="Times New Roman" panose="02020603050405020304" pitchFamily="18" charset="0"/>
                <a:cs typeface="Times New Roman" panose="02020603050405020304" pitchFamily="18" charset="0"/>
              </a:rPr>
              <a:t>Rear-end coil springs were first introduced by Buick in 1938. The larger cars generally had leaf springs, while smaller cars had coil springs.</a:t>
            </a:r>
          </a:p>
          <a:p>
            <a:pPr fontAlgn="base"/>
            <a:r>
              <a:rPr lang="en-US" sz="1500" b="0" i="0">
                <a:solidFill>
                  <a:srgbClr val="FFFFFF"/>
                </a:solidFill>
                <a:effectLst/>
                <a:latin typeface="Times New Roman" panose="02020603050405020304" pitchFamily="18" charset="0"/>
                <a:cs typeface="Times New Roman" panose="02020603050405020304" pitchFamily="18" charset="0"/>
              </a:rPr>
              <a:t>Even today, car suspension systems are being constantly improved and the leaf and coil spring still plays a vital role in the automobile suspension system</a:t>
            </a:r>
          </a:p>
          <a:p>
            <a:endParaRPr lang="en-IN" sz="1500">
              <a:solidFill>
                <a:srgbClr val="FFFFFF"/>
              </a:solidFill>
            </a:endParaRPr>
          </a:p>
        </p:txBody>
      </p:sp>
    </p:spTree>
    <p:extLst>
      <p:ext uri="{BB962C8B-B14F-4D97-AF65-F5344CB8AC3E}">
        <p14:creationId xmlns:p14="http://schemas.microsoft.com/office/powerpoint/2010/main" val="317993545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FB946D7-1CA4-446E-8795-007CACFDE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192416F2-BC84-4D7C-80C6-6296C10C3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795338" y="981075"/>
            <a:ext cx="10601325" cy="4552949"/>
          </a:xfrm>
          <a:prstGeom prst="rect">
            <a:avLst/>
          </a:prstGeom>
          <a:solidFill>
            <a:schemeClr val="bg1"/>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190CD23F-9290-4322-AE98-CB1C50D400DB}"/>
              </a:ext>
            </a:extLst>
          </p:cNvPr>
          <p:cNvSpPr>
            <a:spLocks noGrp="1"/>
          </p:cNvSpPr>
          <p:nvPr>
            <p:ph type="ctrTitle"/>
          </p:nvPr>
        </p:nvSpPr>
        <p:spPr>
          <a:xfrm>
            <a:off x="1537097" y="1428750"/>
            <a:ext cx="9117807" cy="2105026"/>
          </a:xfrm>
        </p:spPr>
        <p:txBody>
          <a:bodyPr>
            <a:normAutofit/>
          </a:bodyPr>
          <a:lstStyle/>
          <a:p>
            <a:r>
              <a:rPr lang="en-US" dirty="0"/>
              <a:t>Types of suspension	</a:t>
            </a:r>
            <a:endParaRPr lang="en-IN" dirty="0"/>
          </a:p>
        </p:txBody>
      </p:sp>
      <p:sp>
        <p:nvSpPr>
          <p:cNvPr id="5" name="Subtitle 4">
            <a:extLst>
              <a:ext uri="{FF2B5EF4-FFF2-40B4-BE49-F238E27FC236}">
                <a16:creationId xmlns:a16="http://schemas.microsoft.com/office/drawing/2014/main" id="{5CD87687-08FF-4FE3-B60C-06D591270C3E}"/>
              </a:ext>
            </a:extLst>
          </p:cNvPr>
          <p:cNvSpPr>
            <a:spLocks noGrp="1"/>
          </p:cNvSpPr>
          <p:nvPr>
            <p:ph type="subTitle" idx="1"/>
          </p:nvPr>
        </p:nvSpPr>
        <p:spPr>
          <a:xfrm>
            <a:off x="1537097" y="3960557"/>
            <a:ext cx="9117807" cy="1097215"/>
          </a:xfrm>
        </p:spPr>
        <p:txBody>
          <a:bodyPr>
            <a:normAutofit/>
          </a:bodyPr>
          <a:lstStyle/>
          <a:p>
            <a:r>
              <a:rPr lang="en-US" dirty="0"/>
              <a:t>Total </a:t>
            </a:r>
            <a:r>
              <a:rPr lang="en-US"/>
              <a:t>4 types</a:t>
            </a:r>
            <a:endParaRPr lang="en-IN"/>
          </a:p>
        </p:txBody>
      </p:sp>
      <p:cxnSp>
        <p:nvCxnSpPr>
          <p:cNvPr id="14" name="Straight Connector 13">
            <a:extLst>
              <a:ext uri="{FF2B5EF4-FFF2-40B4-BE49-F238E27FC236}">
                <a16:creationId xmlns:a16="http://schemas.microsoft.com/office/drawing/2014/main" id="{2330623A-AB89-4E04-AC9A-2BAFBF85AE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52800" y="3771366"/>
            <a:ext cx="5486400"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94322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1298</TotalTime>
  <Words>2050</Words>
  <Application>Microsoft Office PowerPoint</Application>
  <PresentationFormat>Widescreen</PresentationFormat>
  <Paragraphs>130</Paragraphs>
  <Slides>26</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26</vt:i4>
      </vt:variant>
    </vt:vector>
  </HeadingPairs>
  <TitlesOfParts>
    <vt:vector size="38" baseType="lpstr">
      <vt:lpstr>Adobe Ming Std L</vt:lpstr>
      <vt:lpstr>Arial</vt:lpstr>
      <vt:lpstr>Arial</vt:lpstr>
      <vt:lpstr>Arial Black</vt:lpstr>
      <vt:lpstr>Calibri</vt:lpstr>
      <vt:lpstr>Calibri Light</vt:lpstr>
      <vt:lpstr>Open Sans</vt:lpstr>
      <vt:lpstr>Roboto</vt:lpstr>
      <vt:lpstr>Roboto Condensed</vt:lpstr>
      <vt:lpstr>Rockwell</vt:lpstr>
      <vt:lpstr>Times New Roman</vt:lpstr>
      <vt:lpstr>Office Theme</vt:lpstr>
      <vt:lpstr>AUTOMOTIVE STRCTURES AND DESIGN</vt:lpstr>
      <vt:lpstr>Component</vt:lpstr>
      <vt:lpstr>What Is Suspension ?</vt:lpstr>
      <vt:lpstr>Components</vt:lpstr>
      <vt:lpstr>Functions</vt:lpstr>
      <vt:lpstr>Suspension system - layout</vt:lpstr>
      <vt:lpstr>The Purpose of Suspension</vt:lpstr>
      <vt:lpstr>Automotive Springs — the Backstory</vt:lpstr>
      <vt:lpstr>Types of suspension </vt:lpstr>
      <vt:lpstr>Different suspension systems</vt:lpstr>
      <vt:lpstr>Conventional suspension system</vt:lpstr>
      <vt:lpstr>Independent suspension system</vt:lpstr>
      <vt:lpstr>MACPHERSON STRUT</vt:lpstr>
      <vt:lpstr>DOUBLE WISHBONE SUSPENSION</vt:lpstr>
      <vt:lpstr>Multi-link suspension</vt:lpstr>
      <vt:lpstr>Air suspension</vt:lpstr>
      <vt:lpstr>Hydro elastic Suspension</vt:lpstr>
      <vt:lpstr>What Is Suspension Geometry?</vt:lpstr>
      <vt:lpstr>Design</vt:lpstr>
      <vt:lpstr>Present vehicles </vt:lpstr>
      <vt:lpstr>Motorcycle</vt:lpstr>
      <vt:lpstr>Car</vt:lpstr>
      <vt:lpstr>Scooty</vt:lpstr>
      <vt:lpstr>Innovations</vt:lpstr>
      <vt:lpstr>PowerPoint Presentation</vt:lpstr>
      <vt:lpstr>THANK YOU SIR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AUTOMOTIVE STRCTURES AND DESIGN</dc:title>
  <dc:creator>VENKATA SAI JAI HARSHA GUNDA</dc:creator>
  <cp:lastModifiedBy>VENKATA SAI JAI HARSHA GUNDA</cp:lastModifiedBy>
  <cp:revision>24</cp:revision>
  <dcterms:created xsi:type="dcterms:W3CDTF">2022-05-07T17:11:02Z</dcterms:created>
  <dcterms:modified xsi:type="dcterms:W3CDTF">2022-05-12T09:33:27Z</dcterms:modified>
</cp:coreProperties>
</file>

<file path=docProps/thumbnail.jpeg>
</file>